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620" r:id="rId2"/>
    <p:sldId id="739" r:id="rId3"/>
    <p:sldId id="706" r:id="rId4"/>
    <p:sldId id="715" r:id="rId5"/>
    <p:sldId id="708" r:id="rId6"/>
    <p:sldId id="746" r:id="rId7"/>
    <p:sldId id="681" r:id="rId8"/>
    <p:sldId id="743" r:id="rId9"/>
    <p:sldId id="718" r:id="rId10"/>
    <p:sldId id="733" r:id="rId11"/>
    <p:sldId id="726" r:id="rId12"/>
    <p:sldId id="719" r:id="rId13"/>
    <p:sldId id="741" r:id="rId14"/>
    <p:sldId id="735" r:id="rId15"/>
    <p:sldId id="716" r:id="rId16"/>
    <p:sldId id="684" r:id="rId17"/>
    <p:sldId id="697" r:id="rId18"/>
    <p:sldId id="711" r:id="rId19"/>
    <p:sldId id="734" r:id="rId20"/>
    <p:sldId id="729" r:id="rId21"/>
    <p:sldId id="724" r:id="rId22"/>
    <p:sldId id="737" r:id="rId23"/>
    <p:sldId id="725" r:id="rId24"/>
    <p:sldId id="736" r:id="rId25"/>
    <p:sldId id="745" r:id="rId26"/>
    <p:sldId id="747" r:id="rId27"/>
    <p:sldId id="709" r:id="rId28"/>
  </p:sldIdLst>
  <p:sldSz cx="13004800" cy="9753600"/>
  <p:notesSz cx="7104063" cy="10234613"/>
  <p:embeddedFontLst>
    <p:embeddedFont>
      <p:font typeface="강원교육모두 Light" panose="02020603020101020101" pitchFamily="18" charset="-127"/>
      <p:regular r:id="rId31"/>
    </p:embeddedFont>
    <p:embeddedFont>
      <p:font typeface="오아 고딕 Medium" panose="020B0603000000000000" pitchFamily="34" charset="-127"/>
      <p:regular r:id="rId32"/>
    </p:embeddedFont>
    <p:embeddedFont>
      <p:font typeface="강원교육모두 Bold" panose="02020603020101020101" pitchFamily="18" charset="-127"/>
      <p:regular r:id="rId33"/>
    </p:embeddedFont>
    <p:embeddedFont>
      <p:font typeface="맑은 고딕" panose="020B0503020000020004" pitchFamily="50" charset="-127"/>
      <p:regular r:id="rId34"/>
      <p:bold r:id="rId35"/>
    </p:embeddedFont>
    <p:embeddedFont>
      <p:font typeface="오아 고딕 ExtraBold" panose="020B0903000000000000" pitchFamily="34" charset="-127"/>
      <p:bold r:id="rId36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124" charset="0"/>
        <a:ea typeface="ヒラギノ角ゴ Pro W3" pitchFamily="124" charset="-128"/>
        <a:cs typeface="+mn-cs"/>
        <a:sym typeface="Gill Sans" pitchFamily="124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124" charset="0"/>
        <a:ea typeface="ヒラギノ角ゴ Pro W3" pitchFamily="124" charset="-128"/>
        <a:cs typeface="+mn-cs"/>
        <a:sym typeface="Gill Sans" pitchFamily="124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124" charset="0"/>
        <a:ea typeface="ヒラギノ角ゴ Pro W3" pitchFamily="124" charset="-128"/>
        <a:cs typeface="+mn-cs"/>
        <a:sym typeface="Gill Sans" pitchFamily="124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124" charset="0"/>
        <a:ea typeface="ヒラギノ角ゴ Pro W3" pitchFamily="124" charset="-128"/>
        <a:cs typeface="+mn-cs"/>
        <a:sym typeface="Gill Sans" pitchFamily="124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124" charset="0"/>
        <a:ea typeface="ヒラギノ角ゴ Pro W3" pitchFamily="124" charset="-128"/>
        <a:cs typeface="+mn-cs"/>
        <a:sym typeface="Gill Sans" pitchFamily="124" charset="0"/>
      </a:defRPr>
    </a:lvl5pPr>
    <a:lvl6pPr marL="2286000" algn="l" defTabSz="914400" rtl="0" eaLnBrk="1" latinLnBrk="1" hangingPunct="1">
      <a:defRPr sz="4200" kern="1200">
        <a:solidFill>
          <a:srgbClr val="000000"/>
        </a:solidFill>
        <a:latin typeface="Gill Sans" pitchFamily="124" charset="0"/>
        <a:ea typeface="ヒラギノ角ゴ Pro W3" pitchFamily="124" charset="-128"/>
        <a:cs typeface="+mn-cs"/>
        <a:sym typeface="Gill Sans" pitchFamily="124" charset="0"/>
      </a:defRPr>
    </a:lvl6pPr>
    <a:lvl7pPr marL="2743200" algn="l" defTabSz="914400" rtl="0" eaLnBrk="1" latinLnBrk="1" hangingPunct="1">
      <a:defRPr sz="4200" kern="1200">
        <a:solidFill>
          <a:srgbClr val="000000"/>
        </a:solidFill>
        <a:latin typeface="Gill Sans" pitchFamily="124" charset="0"/>
        <a:ea typeface="ヒラギノ角ゴ Pro W3" pitchFamily="124" charset="-128"/>
        <a:cs typeface="+mn-cs"/>
        <a:sym typeface="Gill Sans" pitchFamily="124" charset="0"/>
      </a:defRPr>
    </a:lvl7pPr>
    <a:lvl8pPr marL="3200400" algn="l" defTabSz="914400" rtl="0" eaLnBrk="1" latinLnBrk="1" hangingPunct="1">
      <a:defRPr sz="4200" kern="1200">
        <a:solidFill>
          <a:srgbClr val="000000"/>
        </a:solidFill>
        <a:latin typeface="Gill Sans" pitchFamily="124" charset="0"/>
        <a:ea typeface="ヒラギノ角ゴ Pro W3" pitchFamily="124" charset="-128"/>
        <a:cs typeface="+mn-cs"/>
        <a:sym typeface="Gill Sans" pitchFamily="124" charset="0"/>
      </a:defRPr>
    </a:lvl8pPr>
    <a:lvl9pPr marL="3657600" algn="l" defTabSz="914400" rtl="0" eaLnBrk="1" latinLnBrk="1" hangingPunct="1">
      <a:defRPr sz="4200" kern="1200">
        <a:solidFill>
          <a:srgbClr val="000000"/>
        </a:solidFill>
        <a:latin typeface="Gill Sans" pitchFamily="124" charset="0"/>
        <a:ea typeface="ヒラギノ角ゴ Pro W3" pitchFamily="124" charset="-128"/>
        <a:cs typeface="+mn-cs"/>
        <a:sym typeface="Gill Sans" pitchFamily="12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C7E4"/>
    <a:srgbClr val="EAEAEA"/>
    <a:srgbClr val="9F9FE1"/>
    <a:srgbClr val="A3A3E0"/>
    <a:srgbClr val="00B050"/>
    <a:srgbClr val="DDDDDD"/>
    <a:srgbClr val="96C9E2"/>
    <a:srgbClr val="B3C5F3"/>
    <a:srgbClr val="CADCEE"/>
    <a:srgbClr val="F4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밝은 스타일 2 - 강조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55" autoAdjust="0"/>
    <p:restoredTop sz="90820" autoAdjust="0"/>
  </p:normalViewPr>
  <p:slideViewPr>
    <p:cSldViewPr>
      <p:cViewPr varScale="1">
        <p:scale>
          <a:sx n="54" d="100"/>
          <a:sy n="54" d="100"/>
        </p:scale>
        <p:origin x="900" y="11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1752" y="348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80582" cy="511649"/>
          </a:xfrm>
          <a:prstGeom prst="rect">
            <a:avLst/>
          </a:prstGeom>
        </p:spPr>
        <p:txBody>
          <a:bodyPr vert="horz" lIns="94661" tIns="47331" rIns="94661" bIns="47331" rtlCol="0"/>
          <a:lstStyle>
            <a:lvl1pPr algn="l">
              <a:defRPr sz="1300"/>
            </a:lvl1pPr>
          </a:lstStyle>
          <a:p>
            <a:pPr>
              <a:defRPr/>
            </a:pPr>
            <a:endParaRPr lang="ko-KR" altLang="en-US">
              <a:latin typeface="-윤고딕350" panose="02030504000101010101" pitchFamily="18" charset="-127"/>
              <a:ea typeface="-윤고딕350" panose="02030504000101010101" pitchFamily="18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721331"/>
            <a:ext cx="3080582" cy="511648"/>
          </a:xfrm>
          <a:prstGeom prst="rect">
            <a:avLst/>
          </a:prstGeom>
        </p:spPr>
        <p:txBody>
          <a:bodyPr vert="horz" lIns="94661" tIns="47331" rIns="94661" bIns="4733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4969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80582" cy="511649"/>
          </a:xfrm>
          <a:prstGeom prst="rect">
            <a:avLst/>
          </a:prstGeom>
        </p:spPr>
        <p:txBody>
          <a:bodyPr vert="horz" lIns="94651" tIns="47327" rIns="94651" bIns="47327" rtlCol="0"/>
          <a:lstStyle>
            <a:lvl1pPr algn="l">
              <a:defRPr sz="1300">
                <a:latin typeface="+mj-lt"/>
                <a:ea typeface="-윤고딕350" panose="02030504000101010101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825" y="2"/>
            <a:ext cx="3080581" cy="511649"/>
          </a:xfrm>
          <a:prstGeom prst="rect">
            <a:avLst/>
          </a:prstGeom>
        </p:spPr>
        <p:txBody>
          <a:bodyPr vert="horz" lIns="94651" tIns="47327" rIns="94651" bIns="47327" rtlCol="0"/>
          <a:lstStyle>
            <a:lvl1pPr algn="r">
              <a:defRPr sz="1300">
                <a:latin typeface="-윤고딕350" panose="02030504000101010101" pitchFamily="18" charset="-127"/>
                <a:ea typeface="-윤고딕350" panose="02030504000101010101" pitchFamily="18" charset="-127"/>
              </a:defRPr>
            </a:lvl1pPr>
          </a:lstStyle>
          <a:p>
            <a:pPr>
              <a:defRPr/>
            </a:pPr>
            <a:fld id="{625D7405-8098-473D-813C-1575D5348C6E}" type="datetimeFigureOut">
              <a:rPr lang="ko-KR" altLang="en-US" smtClean="0"/>
              <a:pPr>
                <a:defRPr/>
              </a:pPr>
              <a:t>2026-02-27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6763"/>
            <a:ext cx="5116512" cy="383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51" tIns="47327" rIns="94651" bIns="47327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2562" y="4861484"/>
            <a:ext cx="5680600" cy="4604840"/>
          </a:xfrm>
          <a:prstGeom prst="rect">
            <a:avLst/>
          </a:prstGeom>
        </p:spPr>
        <p:txBody>
          <a:bodyPr vert="horz" lIns="94651" tIns="47327" rIns="94651" bIns="47327" rtlCol="0">
            <a:normAutofit/>
          </a:bodyPr>
          <a:lstStyle/>
          <a:p>
            <a:pPr lvl="0"/>
            <a:r>
              <a:rPr lang="ko-KR" altLang="en-US" noProof="0" dirty="0"/>
              <a:t>마스터 텍스트 스타일을 편집합니다</a:t>
            </a:r>
          </a:p>
          <a:p>
            <a:pPr lvl="1"/>
            <a:r>
              <a:rPr lang="ko-KR" altLang="en-US" noProof="0" dirty="0"/>
              <a:t>둘째 수준</a:t>
            </a:r>
          </a:p>
          <a:p>
            <a:pPr lvl="2"/>
            <a:r>
              <a:rPr lang="ko-KR" altLang="en-US" noProof="0" dirty="0"/>
              <a:t>셋째 수준</a:t>
            </a:r>
          </a:p>
          <a:p>
            <a:pPr lvl="3"/>
            <a:r>
              <a:rPr lang="ko-KR" altLang="en-US" noProof="0" dirty="0"/>
              <a:t>넷째 수준</a:t>
            </a:r>
          </a:p>
          <a:p>
            <a:pPr lvl="4"/>
            <a:r>
              <a:rPr lang="ko-KR" altLang="en-US" noProof="0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721331"/>
            <a:ext cx="3080582" cy="511648"/>
          </a:xfrm>
          <a:prstGeom prst="rect">
            <a:avLst/>
          </a:prstGeom>
        </p:spPr>
        <p:txBody>
          <a:bodyPr vert="horz" lIns="94651" tIns="47327" rIns="94651" bIns="47327" rtlCol="0" anchor="b"/>
          <a:lstStyle>
            <a:lvl1pPr algn="l">
              <a:defRPr sz="1300">
                <a:latin typeface="-윤고딕350" panose="02030504000101010101" pitchFamily="18" charset="-127"/>
                <a:ea typeface="-윤고딕350" panose="02030504000101010101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50117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j-lt"/>
        <a:ea typeface="-윤고딕350" panose="02030504000101010101" pitchFamily="18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j-lt"/>
        <a:ea typeface="-윤고딕350" panose="02030504000101010101" pitchFamily="18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j-lt"/>
        <a:ea typeface="-윤고딕350" panose="02030504000101010101" pitchFamily="18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j-lt"/>
        <a:ea typeface="-윤고딕350" panose="02030504000101010101" pitchFamily="18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j-lt"/>
        <a:ea typeface="-윤고딕350" panose="02030504000101010101" pitchFamily="18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>
              <a:latin typeface="-윤고딕350" panose="02030504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021825" y="9721331"/>
            <a:ext cx="3080581" cy="511648"/>
          </a:xfrm>
          <a:prstGeom prst="rect">
            <a:avLst/>
          </a:prstGeom>
        </p:spPr>
        <p:txBody>
          <a:bodyPr lIns="94784" tIns="47392" rIns="94784" bIns="47392"/>
          <a:lstStyle/>
          <a:p>
            <a:pPr>
              <a:defRPr/>
            </a:pPr>
            <a:fld id="{82E86AAD-BF3C-471F-B112-BE02D3F5F3E0}" type="slidenum">
              <a:rPr lang="ko-KR" altLang="en-US" smtClean="0">
                <a:latin typeface="-윤고딕350" panose="02030504000101010101" pitchFamily="18" charset="-127"/>
                <a:ea typeface="-윤고딕350" panose="02030504000101010101" pitchFamily="18" charset="-127"/>
              </a:rPr>
              <a:pPr>
                <a:defRPr/>
              </a:pPr>
              <a:t>1</a:t>
            </a:fld>
            <a:endParaRPr lang="ko-KR" altLang="en-US" dirty="0">
              <a:latin typeface="-윤고딕350" panose="02030504000101010101" pitchFamily="18" charset="-127"/>
              <a:ea typeface="-윤고딕35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5191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776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7921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5438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91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0360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5997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6966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1132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738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3893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>
              <a:latin typeface="-윤고딕350" panose="02030504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4021825" y="9721331"/>
            <a:ext cx="3080581" cy="511648"/>
          </a:xfrm>
          <a:prstGeom prst="rect">
            <a:avLst/>
          </a:prstGeom>
        </p:spPr>
        <p:txBody>
          <a:bodyPr lIns="94784" tIns="47392" rIns="94784" bIns="47392"/>
          <a:lstStyle/>
          <a:p>
            <a:pPr>
              <a:defRPr/>
            </a:pPr>
            <a:fld id="{82E86AAD-BF3C-471F-B112-BE02D3F5F3E0}" type="slidenum">
              <a:rPr lang="ko-KR" altLang="en-US" smtClean="0">
                <a:latin typeface="-윤고딕350" panose="02030504000101010101" pitchFamily="18" charset="-127"/>
                <a:ea typeface="-윤고딕350" panose="02030504000101010101" pitchFamily="18" charset="-127"/>
              </a:rPr>
              <a:pPr>
                <a:defRPr/>
              </a:pPr>
              <a:t>2</a:t>
            </a:fld>
            <a:endParaRPr lang="ko-KR" altLang="en-US" dirty="0">
              <a:latin typeface="-윤고딕350" panose="02030504000101010101" pitchFamily="18" charset="-127"/>
              <a:ea typeface="-윤고딕350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9650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5958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9637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863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5734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77354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695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1172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5861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7983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1241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20939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2300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7075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>
              <a:sym typeface="Gill Sans" pitchFamily="124" charset="0"/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그룹 5"/>
          <p:cNvGrpSpPr>
            <a:grpSpLocks/>
          </p:cNvGrpSpPr>
          <p:nvPr/>
        </p:nvGrpSpPr>
        <p:grpSpPr bwMode="auto">
          <a:xfrm>
            <a:off x="0" y="-236538"/>
            <a:ext cx="13342938" cy="3457576"/>
            <a:chOff x="-636" y="2082563"/>
            <a:chExt cx="9337691" cy="2906563"/>
          </a:xfrm>
        </p:grpSpPr>
        <p:pic>
          <p:nvPicPr>
            <p:cNvPr id="1030" name="그림 9" descr="bg_044.jp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-1" y="2285991"/>
              <a:ext cx="9144001" cy="1976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그림 2" descr="그림1.jpg"/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lum bright="-1000" contrast="25000"/>
            </a:blip>
            <a:stretch>
              <a:fillRect/>
            </a:stretch>
          </p:blipFill>
          <p:spPr>
            <a:xfrm>
              <a:off x="4264989" y="2082563"/>
              <a:ext cx="5072066" cy="2286016"/>
            </a:xfrm>
            <a:prstGeom prst="rect">
              <a:avLst/>
            </a:prstGeom>
            <a:ln>
              <a:noFill/>
            </a:ln>
            <a:effectLst>
              <a:softEdge rad="635000"/>
            </a:effectLst>
          </p:spPr>
        </p:pic>
        <p:sp>
          <p:nvSpPr>
            <p:cNvPr id="7" name="자유형 6"/>
            <p:cNvSpPr/>
            <p:nvPr userDrawn="1"/>
          </p:nvSpPr>
          <p:spPr>
            <a:xfrm flipH="1" flipV="1">
              <a:off x="-636" y="3232911"/>
              <a:ext cx="9147715" cy="1756215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17322"/>
                <a:gd name="connsiteX1" fmla="*/ 21600 w 21600"/>
                <a:gd name="connsiteY1" fmla="*/ 0 h 17322"/>
                <a:gd name="connsiteX2" fmla="*/ 21600 w 21600"/>
                <a:gd name="connsiteY2" fmla="*/ 17322 h 17322"/>
                <a:gd name="connsiteX3" fmla="*/ 1012 w 21600"/>
                <a:gd name="connsiteY3" fmla="*/ 7200 h 17322"/>
                <a:gd name="connsiteX4" fmla="*/ 0 w 21600"/>
                <a:gd name="connsiteY4" fmla="*/ 0 h 17322"/>
                <a:gd name="connsiteX0" fmla="*/ 0 w 21600"/>
                <a:gd name="connsiteY0" fmla="*/ 0 h 17322"/>
                <a:gd name="connsiteX1" fmla="*/ 21600 w 21600"/>
                <a:gd name="connsiteY1" fmla="*/ 0 h 17322"/>
                <a:gd name="connsiteX2" fmla="*/ 21600 w 21600"/>
                <a:gd name="connsiteY2" fmla="*/ 17322 h 17322"/>
                <a:gd name="connsiteX3" fmla="*/ 0 w 21600"/>
                <a:gd name="connsiteY3" fmla="*/ 5400 h 17322"/>
                <a:gd name="connsiteX4" fmla="*/ 0 w 21600"/>
                <a:gd name="connsiteY4" fmla="*/ 0 h 17322"/>
                <a:gd name="connsiteX0" fmla="*/ 0 w 21600"/>
                <a:gd name="connsiteY0" fmla="*/ 0 h 21750"/>
                <a:gd name="connsiteX1" fmla="*/ 21600 w 21600"/>
                <a:gd name="connsiteY1" fmla="*/ 0 h 21750"/>
                <a:gd name="connsiteX2" fmla="*/ 21600 w 21600"/>
                <a:gd name="connsiteY2" fmla="*/ 17322 h 21750"/>
                <a:gd name="connsiteX3" fmla="*/ 0 w 21600"/>
                <a:gd name="connsiteY3" fmla="*/ 18000 h 21750"/>
                <a:gd name="connsiteX4" fmla="*/ 0 w 21600"/>
                <a:gd name="connsiteY4" fmla="*/ 0 h 21750"/>
                <a:gd name="connsiteX0" fmla="*/ 0 w 21600"/>
                <a:gd name="connsiteY0" fmla="*/ 0 h 18000"/>
                <a:gd name="connsiteX1" fmla="*/ 21600 w 21600"/>
                <a:gd name="connsiteY1" fmla="*/ 0 h 18000"/>
                <a:gd name="connsiteX2" fmla="*/ 21600 w 21600"/>
                <a:gd name="connsiteY2" fmla="*/ 17322 h 18000"/>
                <a:gd name="connsiteX3" fmla="*/ 0 w 21600"/>
                <a:gd name="connsiteY3" fmla="*/ 18000 h 18000"/>
                <a:gd name="connsiteX4" fmla="*/ 0 w 21600"/>
                <a:gd name="connsiteY4" fmla="*/ 0 h 18000"/>
                <a:gd name="connsiteX0" fmla="*/ 0 w 21600"/>
                <a:gd name="connsiteY0" fmla="*/ 0 h 29250"/>
                <a:gd name="connsiteX1" fmla="*/ 21600 w 21600"/>
                <a:gd name="connsiteY1" fmla="*/ 0 h 29250"/>
                <a:gd name="connsiteX2" fmla="*/ 21600 w 21600"/>
                <a:gd name="connsiteY2" fmla="*/ 29250 h 29250"/>
                <a:gd name="connsiteX3" fmla="*/ 0 w 21600"/>
                <a:gd name="connsiteY3" fmla="*/ 18000 h 29250"/>
                <a:gd name="connsiteX4" fmla="*/ 0 w 21600"/>
                <a:gd name="connsiteY4" fmla="*/ 0 h 29250"/>
                <a:gd name="connsiteX0" fmla="*/ 8 w 21608"/>
                <a:gd name="connsiteY0" fmla="*/ 0 h 29250"/>
                <a:gd name="connsiteX1" fmla="*/ 21608 w 21608"/>
                <a:gd name="connsiteY1" fmla="*/ 0 h 29250"/>
                <a:gd name="connsiteX2" fmla="*/ 21608 w 21608"/>
                <a:gd name="connsiteY2" fmla="*/ 29250 h 29250"/>
                <a:gd name="connsiteX3" fmla="*/ 8 w 21608"/>
                <a:gd name="connsiteY3" fmla="*/ 18000 h 29250"/>
                <a:gd name="connsiteX4" fmla="*/ 8 w 21608"/>
                <a:gd name="connsiteY4" fmla="*/ 10446 h 29250"/>
                <a:gd name="connsiteX5" fmla="*/ 8 w 21608"/>
                <a:gd name="connsiteY5" fmla="*/ 0 h 29250"/>
                <a:gd name="connsiteX0" fmla="*/ 8 w 21608"/>
                <a:gd name="connsiteY0" fmla="*/ 0 h 29250"/>
                <a:gd name="connsiteX1" fmla="*/ 21608 w 21608"/>
                <a:gd name="connsiteY1" fmla="*/ 0 h 29250"/>
                <a:gd name="connsiteX2" fmla="*/ 21608 w 21608"/>
                <a:gd name="connsiteY2" fmla="*/ 29250 h 29250"/>
                <a:gd name="connsiteX3" fmla="*/ 8 w 21608"/>
                <a:gd name="connsiteY3" fmla="*/ 18000 h 29250"/>
                <a:gd name="connsiteX4" fmla="*/ 8 w 21608"/>
                <a:gd name="connsiteY4" fmla="*/ 12536 h 29250"/>
                <a:gd name="connsiteX5" fmla="*/ 8 w 21608"/>
                <a:gd name="connsiteY5" fmla="*/ 0 h 2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08" h="29250">
                  <a:moveTo>
                    <a:pt x="8" y="0"/>
                  </a:moveTo>
                  <a:lnTo>
                    <a:pt x="21608" y="0"/>
                  </a:lnTo>
                  <a:lnTo>
                    <a:pt x="21608" y="29250"/>
                  </a:lnTo>
                  <a:cubicBezTo>
                    <a:pt x="10808" y="29250"/>
                    <a:pt x="7466" y="6592"/>
                    <a:pt x="8" y="18000"/>
                  </a:cubicBezTo>
                  <a:cubicBezTo>
                    <a:pt x="0" y="14876"/>
                    <a:pt x="16" y="15660"/>
                    <a:pt x="8" y="12536"/>
                  </a:cubicBezTo>
                  <a:cubicBezTo>
                    <a:pt x="16" y="9660"/>
                    <a:pt x="0" y="2876"/>
                    <a:pt x="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800">
                <a:latin typeface="-윤고딕350" panose="02030504000101010101" pitchFamily="18" charset="-127"/>
                <a:ea typeface="-윤고딕350" panose="02030504000101010101" pitchFamily="18" charset="-127"/>
              </a:endParaRPr>
            </a:p>
          </p:txBody>
        </p:sp>
      </p:grpSp>
      <p:sp>
        <p:nvSpPr>
          <p:cNvPr id="102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89063" y="4948238"/>
            <a:ext cx="10464800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>
                <a:sym typeface="Gill Sans" pitchFamily="124" charset="0"/>
              </a:rPr>
              <a:t>Click to edit Master text styles</a:t>
            </a:r>
          </a:p>
          <a:p>
            <a:pPr lvl="1"/>
            <a:r>
              <a:rPr lang="en-US" altLang="ko-KR">
                <a:sym typeface="Gill Sans" pitchFamily="124" charset="0"/>
              </a:rPr>
              <a:t>Second level</a:t>
            </a:r>
          </a:p>
          <a:p>
            <a:pPr lvl="2"/>
            <a:r>
              <a:rPr lang="en-US" altLang="ko-KR">
                <a:sym typeface="Gill Sans" pitchFamily="124" charset="0"/>
              </a:rPr>
              <a:t>Third level</a:t>
            </a:r>
          </a:p>
          <a:p>
            <a:pPr lvl="3"/>
            <a:r>
              <a:rPr lang="en-US" altLang="ko-KR">
                <a:sym typeface="Gill Sans" pitchFamily="124" charset="0"/>
              </a:rPr>
              <a:t>Fourth level</a:t>
            </a:r>
          </a:p>
          <a:p>
            <a:pPr lvl="4"/>
            <a:r>
              <a:rPr lang="en-US" altLang="ko-KR">
                <a:sym typeface="Gill Sans" pitchFamily="124" charset="0"/>
              </a:rPr>
              <a:t>Fifth level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068513"/>
            <a:ext cx="10464800" cy="2871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>
                <a:sym typeface="Gill Sans" pitchFamily="124" charset="0"/>
              </a:rPr>
              <a:t>Click to edit Master title style</a:t>
            </a:r>
          </a:p>
        </p:txBody>
      </p:sp>
      <p:sp>
        <p:nvSpPr>
          <p:cNvPr id="1029" name="Rectangle 4"/>
          <p:cNvSpPr>
            <a:spLocks/>
          </p:cNvSpPr>
          <p:nvPr/>
        </p:nvSpPr>
        <p:spPr bwMode="auto">
          <a:xfrm>
            <a:off x="0" y="0"/>
            <a:ext cx="13055600" cy="9753600"/>
          </a:xfrm>
          <a:prstGeom prst="rect">
            <a:avLst/>
          </a:prstGeom>
          <a:noFill/>
          <a:ln w="127000">
            <a:solidFill>
              <a:srgbClr val="002D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ko-KR" altLang="en-US">
              <a:latin typeface="-윤고딕350" panose="02030504000101010101" pitchFamily="18" charset="-127"/>
              <a:ea typeface="-윤고딕350" panose="02030504000101010101" pitchFamily="18" charset="-127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-윤고딕350" panose="02030504000101010101" pitchFamily="18" charset="-127"/>
                <a:ea typeface="-윤고딕350" panose="02030504000101010101" pitchFamily="18" charset="-127"/>
              </a:defRPr>
            </a:lvl1pPr>
          </a:lstStyle>
          <a:p>
            <a:fld id="{9352BCC8-19B3-4B20-A113-34C60B7E2E0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-윤고딕350" panose="02030504000101010101" pitchFamily="18" charset="-127"/>
          <a:ea typeface="-윤고딕350" panose="02030504000101010101" pitchFamily="18" charset="-127"/>
          <a:cs typeface="+mj-cs"/>
          <a:sym typeface="Gill Sans" pitchFamily="12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124" charset="0"/>
          <a:ea typeface="ヒラギノ角ゴ Pro W3" pitchFamily="124" charset="-128"/>
          <a:sym typeface="Gill Sans" pitchFamily="12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124" charset="0"/>
          <a:ea typeface="ヒラギノ角ゴ Pro W3" pitchFamily="124" charset="-128"/>
          <a:sym typeface="Gill Sans" pitchFamily="12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124" charset="0"/>
          <a:ea typeface="ヒラギノ角ゴ Pro W3" pitchFamily="124" charset="-128"/>
          <a:sym typeface="Gill Sans" pitchFamily="12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124" charset="0"/>
          <a:ea typeface="ヒラギノ角ゴ Pro W3" pitchFamily="124" charset="-128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124" charset="0"/>
          <a:ea typeface="ヒラギノ角ゴ Pro W3" pitchFamily="124" charset="-128"/>
          <a:sym typeface="Gill Sans" pitchFamily="1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124" charset="0"/>
          <a:ea typeface="ヒラギノ角ゴ Pro W3" pitchFamily="124" charset="-128"/>
          <a:sym typeface="Gill Sans" pitchFamily="1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124" charset="0"/>
          <a:ea typeface="ヒラギノ角ゴ Pro W3" pitchFamily="124" charset="-128"/>
          <a:sym typeface="Gill Sans" pitchFamily="1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124" charset="0"/>
          <a:ea typeface="ヒラギノ角ゴ Pro W3" pitchFamily="124" charset="-128"/>
          <a:sym typeface="Gill Sans" pitchFamily="124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-윤고딕350" panose="02030504000101010101" pitchFamily="18" charset="-127"/>
          <a:ea typeface="-윤고딕350" panose="02030504000101010101" pitchFamily="18" charset="-127"/>
          <a:cs typeface="+mn-cs"/>
          <a:sym typeface="Gill Sans" pitchFamily="124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-윤고딕350" panose="02030504000101010101" pitchFamily="18" charset="-127"/>
          <a:ea typeface="-윤고딕350" panose="02030504000101010101" pitchFamily="18" charset="-127"/>
          <a:sym typeface="Gill Sans" pitchFamily="124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-윤고딕350" panose="02030504000101010101" pitchFamily="18" charset="-127"/>
          <a:ea typeface="-윤고딕350" panose="02030504000101010101" pitchFamily="18" charset="-127"/>
          <a:sym typeface="Gill Sans" pitchFamily="124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-윤고딕350" panose="02030504000101010101" pitchFamily="18" charset="-127"/>
          <a:ea typeface="-윤고딕350" panose="02030504000101010101" pitchFamily="18" charset="-127"/>
          <a:sym typeface="Gill Sans" pitchFamily="124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-윤고딕350" panose="02030504000101010101" pitchFamily="18" charset="-127"/>
          <a:ea typeface="-윤고딕350" panose="02030504000101010101" pitchFamily="18" charset="-127"/>
          <a:sym typeface="Gill Sans" pitchFamily="12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pitchFamily="1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pitchFamily="1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pitchFamily="1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sym typeface="Gill Sans" pitchFamily="124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" y="1"/>
            <a:ext cx="13004800" cy="4970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387" y="8621058"/>
            <a:ext cx="3060700" cy="9906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-257263" y="5686433"/>
            <a:ext cx="10464801" cy="3096344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lnSpc>
                <a:spcPct val="150000"/>
              </a:lnSpc>
            </a:pPr>
            <a:r>
              <a:rPr lang="ko-KR" alt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  <a:t>숙명여자대학교 교육대학원</a:t>
            </a:r>
            <a:r>
              <a:rPr lang="en-US" altLang="ko-KR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  <a:t/>
            </a:r>
            <a:br>
              <a:rPr lang="en-US" altLang="ko-KR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</a:br>
            <a:r>
              <a:rPr lang="en-US" altLang="ko-KR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  <a:t> </a:t>
            </a:r>
            <a:r>
              <a:rPr lang="ko-KR" altLang="en-US" sz="6000" b="1" spc="50" dirty="0">
                <a:ln w="11430"/>
                <a:solidFill>
                  <a:srgbClr val="0070C0"/>
                </a:soli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  <a:t>유아교육전공 </a:t>
            </a:r>
            <a:r>
              <a:rPr lang="en-US" altLang="ko-KR" sz="6000" b="1" spc="50" dirty="0" smtClean="0">
                <a:ln w="11430"/>
                <a:solidFill>
                  <a:srgbClr val="0070C0"/>
                </a:soli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  <a:t>26</a:t>
            </a:r>
            <a:r>
              <a:rPr lang="ko-KR" altLang="en-US" sz="6000" b="1" spc="50" dirty="0" smtClean="0">
                <a:ln w="11430"/>
                <a:solidFill>
                  <a:srgbClr val="0070C0"/>
                </a:soli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  <a:t>학년도 전기</a:t>
            </a:r>
            <a:r>
              <a:rPr lang="en-US" altLang="ko-KR" sz="6000" b="1" spc="50" dirty="0">
                <a:ln w="11430"/>
                <a:solidFill>
                  <a:srgbClr val="00B050"/>
                </a:soli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  <a:t/>
            </a:r>
            <a:br>
              <a:rPr lang="en-US" altLang="ko-KR" sz="6000" b="1" spc="50" dirty="0">
                <a:ln w="11430"/>
                <a:solidFill>
                  <a:srgbClr val="00B050"/>
                </a:soli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</a:br>
            <a:r>
              <a:rPr lang="ko-KR" altLang="en-US" sz="6000" b="1" spc="50" dirty="0">
                <a:ln w="11430"/>
                <a:solidFill>
                  <a:srgbClr val="FFC000"/>
                </a:soli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  <a:t>신입생 오리엔테이션</a:t>
            </a:r>
            <a:endParaRPr lang="en-US" altLang="ko-KR" sz="6000" b="1" spc="50" dirty="0">
              <a:ln w="11430"/>
              <a:solidFill>
                <a:srgbClr val="FFC000"/>
              </a:solidFill>
              <a:latin typeface="오아 고딕 ExtraBold" panose="020B0903000000000000" pitchFamily="34" charset="-127"/>
              <a:ea typeface="오아 고딕 ExtraBold" panose="020B0903000000000000" pitchFamily="34" charset="-127"/>
              <a:sym typeface="NanumGothic Bold" pitchFamily="124" charset="-128"/>
            </a:endParaRPr>
          </a:p>
        </p:txBody>
      </p:sp>
      <p:sp>
        <p:nvSpPr>
          <p:cNvPr id="6149" name="Rectangle 4"/>
          <p:cNvSpPr>
            <a:spLocks/>
          </p:cNvSpPr>
          <p:nvPr/>
        </p:nvSpPr>
        <p:spPr bwMode="auto">
          <a:xfrm>
            <a:off x="63499" y="63501"/>
            <a:ext cx="12941301" cy="9626600"/>
          </a:xfrm>
          <a:prstGeom prst="rect">
            <a:avLst/>
          </a:prstGeom>
          <a:noFill/>
          <a:ln w="127000">
            <a:solidFill>
              <a:srgbClr val="002D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ko-KR" altLang="en-US" dirty="0">
              <a:latin typeface="-윤고딕350" panose="02030504000101010101" pitchFamily="18" charset="-127"/>
              <a:ea typeface="-윤고딕350" panose="02030504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124387" y="146621"/>
            <a:ext cx="12786725" cy="4874195"/>
          </a:xfrm>
          <a:prstGeom prst="rect">
            <a:avLst/>
          </a:prstGeom>
          <a:solidFill>
            <a:schemeClr val="bg1">
              <a:alpha val="6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124" charset="0"/>
              <a:ea typeface="ヒラギノ角ゴ Pro W3" pitchFamily="124" charset="-128"/>
              <a:sym typeface="Gill Sans" pitchFamily="12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800" y="4166994"/>
            <a:ext cx="77412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오아 고딕 Medium" panose="020B0603000000000000" pitchFamily="34" charset="-127"/>
                <a:ea typeface="오아 고딕 Medium" panose="020B0603000000000000" pitchFamily="34" charset="-127"/>
              </a:rPr>
              <a:t>2026</a:t>
            </a:r>
            <a:r>
              <a:rPr lang="ko-KR" alt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오아 고딕 Medium" panose="020B0603000000000000" pitchFamily="34" charset="-127"/>
                <a:ea typeface="오아 고딕 Medium" panose="020B0603000000000000" pitchFamily="34" charset="-127"/>
              </a:rPr>
              <a:t>년 </a:t>
            </a:r>
            <a:r>
              <a:rPr lang="en-US" altLang="ko-KR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오아 고딕 Medium" panose="020B0603000000000000" pitchFamily="34" charset="-127"/>
                <a:ea typeface="오아 고딕 Medium" panose="020B0603000000000000" pitchFamily="34" charset="-127"/>
              </a:rPr>
              <a:t>2</a:t>
            </a:r>
            <a:r>
              <a:rPr lang="ko-KR" alt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오아 고딕 Medium" panose="020B0603000000000000" pitchFamily="34" charset="-127"/>
                <a:ea typeface="오아 고딕 Medium" panose="020B0603000000000000" pitchFamily="34" charset="-127"/>
              </a:rPr>
              <a:t>월 </a:t>
            </a:r>
            <a:r>
              <a:rPr lang="en-US" altLang="ko-KR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오아 고딕 Medium" panose="020B0603000000000000" pitchFamily="34" charset="-127"/>
                <a:ea typeface="오아 고딕 Medium" panose="020B0603000000000000" pitchFamily="34" charset="-127"/>
              </a:rPr>
              <a:t>26</a:t>
            </a:r>
            <a:r>
              <a:rPr lang="ko-KR" alt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오아 고딕 Medium" panose="020B0603000000000000" pitchFamily="34" charset="-127"/>
                <a:ea typeface="오아 고딕 Medium" panose="020B0603000000000000" pitchFamily="34" charset="-127"/>
              </a:rPr>
              <a:t>일 </a:t>
            </a:r>
            <a:r>
              <a:rPr lang="en-US" altLang="ko-KR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오아 고딕 Medium" panose="020B0603000000000000" pitchFamily="34" charset="-127"/>
                <a:ea typeface="오아 고딕 Medium" panose="020B0603000000000000" pitchFamily="34" charset="-127"/>
              </a:rPr>
              <a:t>17</a:t>
            </a:r>
            <a:r>
              <a:rPr lang="ko-KR" alt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오아 고딕 Medium" panose="020B0603000000000000" pitchFamily="34" charset="-127"/>
                <a:ea typeface="오아 고딕 Medium" panose="020B0603000000000000" pitchFamily="34" charset="-127"/>
              </a:rPr>
              <a:t>시 </a:t>
            </a:r>
            <a:r>
              <a:rPr lang="en-US" altLang="ko-KR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오아 고딕 Medium" panose="020B0603000000000000" pitchFamily="34" charset="-127"/>
                <a:ea typeface="오아 고딕 Medium" panose="020B0603000000000000" pitchFamily="34" charset="-127"/>
              </a:rPr>
              <a:t>30</a:t>
            </a:r>
            <a:r>
              <a:rPr lang="ko-KR" alt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오아 고딕 Medium" panose="020B0603000000000000" pitchFamily="34" charset="-127"/>
                <a:ea typeface="오아 고딕 Medium" panose="020B0603000000000000" pitchFamily="34" charset="-127"/>
              </a:rPr>
              <a:t>분</a:t>
            </a:r>
            <a:endParaRPr lang="ko-KR" alt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오아 고딕 Medium" panose="020B0603000000000000" pitchFamily="34" charset="-127"/>
              <a:ea typeface="오아 고딕 Medium" panose="020B0603000000000000" pitchFamily="34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r="3061" b="16046"/>
          <a:stretch/>
        </p:blipFill>
        <p:spPr>
          <a:xfrm>
            <a:off x="9886776" y="5257586"/>
            <a:ext cx="3024336" cy="3309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 bwMode="auto">
          <a:xfrm>
            <a:off x="597744" y="2356520"/>
            <a:ext cx="11953328" cy="6984776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강원교육모두 Bold" panose="02020603020101020101" pitchFamily="18" charset="-127"/>
              <a:ea typeface="강원교육모두 Bold" panose="02020603020101020101" pitchFamily="18" charset="-127"/>
              <a:sym typeface="Gill Sans" pitchFamily="12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849772" y="2986208"/>
            <a:ext cx="1144927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latinLnBrk="1"/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외국어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영어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시험 안내</a:t>
            </a:r>
            <a:endParaRPr lang="en-US" altLang="ko-KR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en-US" altLang="ko-KR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학칙 및 학칙시행세칙에 의거 석사학위 취득에 필요한 외국어시험</a:t>
            </a:r>
            <a:endParaRPr lang="en-US" altLang="ko-KR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ko-KR" altLang="en-US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</a:t>
            </a:r>
            <a:r>
              <a:rPr lang="ko-KR" altLang="en-US" sz="28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시험일시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: 4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월 중순 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/ 10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월 중순</a:t>
            </a:r>
          </a:p>
          <a:p>
            <a:pPr algn="l" latinLnBrk="1"/>
            <a:endParaRPr lang="en-US" altLang="ko-KR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시험장소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: </a:t>
            </a:r>
            <a:r>
              <a:rPr lang="ko-KR" altLang="en-US" sz="2800" b="1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교육대학원 홈페이지 공고</a:t>
            </a:r>
          </a:p>
          <a:p>
            <a:pPr algn="l" latinLnBrk="1"/>
            <a:endParaRPr lang="en-US" altLang="ko-KR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신청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: </a:t>
            </a:r>
            <a:r>
              <a:rPr lang="ko-KR" altLang="en-US" sz="28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숙명포털시스템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– 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학사메뉴 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– 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졸업 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– 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영어시험 신청</a:t>
            </a:r>
          </a:p>
          <a:p>
            <a:pPr algn="l" latinLnBrk="1"/>
            <a:endParaRPr lang="en-US" altLang="ko-KR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영어 시험 외에 영어강좌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오프라인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온라인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를 수강하거나 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TOEFL, TOEIC,  IELTS 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시험의 일정 점수 이상을 취득하면 영어시험이 면제된다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.</a:t>
            </a:r>
            <a:endParaRPr lang="ko-KR" altLang="en-US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3000" kern="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</p:txBody>
      </p:sp>
      <p:pic>
        <p:nvPicPr>
          <p:cNvPr id="21" name="그림 20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제목 2"/>
          <p:cNvSpPr>
            <a:spLocks noGrp="1"/>
          </p:cNvSpPr>
          <p:nvPr>
            <p:ph type="title"/>
          </p:nvPr>
        </p:nvSpPr>
        <p:spPr>
          <a:xfrm>
            <a:off x="-482376" y="196280"/>
            <a:ext cx="3960440" cy="725139"/>
          </a:xfr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Clr>
                <a:schemeClr val="accent2"/>
              </a:buClr>
              <a:defRPr/>
            </a:pP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학사 안내</a:t>
            </a:r>
          </a:p>
        </p:txBody>
      </p:sp>
    </p:spTree>
    <p:extLst>
      <p:ext uri="{BB962C8B-B14F-4D97-AF65-F5344CB8AC3E}">
        <p14:creationId xmlns:p14="http://schemas.microsoft.com/office/powerpoint/2010/main" val="247608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 bwMode="auto">
          <a:xfrm>
            <a:off x="597744" y="2356520"/>
            <a:ext cx="11953328" cy="6984776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강원교육모두 Bold" panose="02020603020101020101" pitchFamily="18" charset="-127"/>
              <a:ea typeface="강원교육모두 Bold" panose="02020603020101020101" pitchFamily="18" charset="-127"/>
              <a:sym typeface="Gill Sans" pitchFamily="12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101800" y="2752703"/>
            <a:ext cx="11305256" cy="1799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latinLnBrk="1"/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외국어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영어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시험 안내</a:t>
            </a:r>
            <a:endParaRPr lang="en-US" altLang="ko-KR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en-US" altLang="ko-KR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3000" kern="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</p:txBody>
      </p:sp>
      <p:pic>
        <p:nvPicPr>
          <p:cNvPr id="21" name="그림 20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제목 2"/>
          <p:cNvSpPr>
            <a:spLocks noGrp="1"/>
          </p:cNvSpPr>
          <p:nvPr>
            <p:ph type="title"/>
          </p:nvPr>
        </p:nvSpPr>
        <p:spPr>
          <a:xfrm>
            <a:off x="-482376" y="196280"/>
            <a:ext cx="3960440" cy="725139"/>
          </a:xfr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Clr>
                <a:schemeClr val="accent2"/>
              </a:buClr>
              <a:defRPr/>
            </a:pP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학사 안내</a:t>
            </a:r>
          </a:p>
        </p:txBody>
      </p:sp>
      <p:sp>
        <p:nvSpPr>
          <p:cNvPr id="2" name="직사각형 1"/>
          <p:cNvSpPr/>
          <p:nvPr/>
        </p:nvSpPr>
        <p:spPr bwMode="auto">
          <a:xfrm>
            <a:off x="2685976" y="4552426"/>
            <a:ext cx="792088" cy="360040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강원교육모두 Bold" panose="02020603020101020101" pitchFamily="18" charset="-127"/>
              <a:ea typeface="강원교육모두 Bold" panose="02020603020101020101" pitchFamily="18" charset="-127"/>
              <a:sym typeface="Gill Sans" pitchFamily="12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07" y="3890805"/>
            <a:ext cx="11380601" cy="419344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 bwMode="auto">
          <a:xfrm>
            <a:off x="859799" y="3890805"/>
            <a:ext cx="361709" cy="33792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강원교육모두 Bold" panose="02020603020101020101" pitchFamily="18" charset="-127"/>
              <a:ea typeface="강원교육모두 Bold" panose="02020603020101020101" pitchFamily="18" charset="-127"/>
              <a:sym typeface="Gill Sans" pitchFamily="12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0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2"/>
          <p:cNvSpPr>
            <a:spLocks noGrp="1"/>
          </p:cNvSpPr>
          <p:nvPr>
            <p:ph type="title"/>
          </p:nvPr>
        </p:nvSpPr>
        <p:spPr>
          <a:xfrm>
            <a:off x="-50328" y="196280"/>
            <a:ext cx="3960440" cy="725139"/>
          </a:xfr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Clr>
                <a:schemeClr val="accent2"/>
              </a:buClr>
              <a:defRPr/>
            </a:pP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수강신청 안내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09712" y="1416279"/>
            <a:ext cx="12441610" cy="7560840"/>
          </a:xfrm>
        </p:spPr>
        <p:txBody>
          <a:bodyPr>
            <a:noAutofit/>
          </a:bodyPr>
          <a:lstStyle/>
          <a:p>
            <a:pPr algn="just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수강신청 예시</a:t>
            </a:r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15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24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24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14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14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r>
              <a:rPr lang="ko-KR" altLang="en-US" sz="2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       ★ 학사 교직 가이드 </a:t>
            </a:r>
            <a:r>
              <a:rPr lang="en-US" altLang="ko-KR" sz="2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13p </a:t>
            </a:r>
            <a:r>
              <a:rPr lang="ko-KR" altLang="en-US" sz="2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참고</a:t>
            </a:r>
            <a:endParaRPr lang="en-US" altLang="ko-KR" sz="2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/>
            <a:endParaRPr lang="ko-KR" altLang="en-US" sz="3000" i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</p:txBody>
      </p:sp>
      <p:pic>
        <p:nvPicPr>
          <p:cNvPr id="6" name="그림 5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941" y="2283217"/>
            <a:ext cx="10369152" cy="637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5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2"/>
          <p:cNvSpPr>
            <a:spLocks noGrp="1"/>
          </p:cNvSpPr>
          <p:nvPr>
            <p:ph type="title"/>
          </p:nvPr>
        </p:nvSpPr>
        <p:spPr>
          <a:xfrm>
            <a:off x="-50328" y="196280"/>
            <a:ext cx="3960440" cy="725139"/>
          </a:xfr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Clr>
                <a:schemeClr val="accent2"/>
              </a:buClr>
              <a:defRPr/>
            </a:pP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수강신청 안내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09712" y="1416279"/>
            <a:ext cx="12441610" cy="7560840"/>
          </a:xfrm>
        </p:spPr>
        <p:txBody>
          <a:bodyPr>
            <a:noAutofit/>
          </a:bodyPr>
          <a:lstStyle/>
          <a:p>
            <a:pPr algn="just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수강신청 예시</a:t>
            </a:r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15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24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24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14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14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r>
              <a:rPr lang="ko-KR" altLang="en-US" sz="2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      ★ 학사 교직 가이드 </a:t>
            </a:r>
            <a:r>
              <a:rPr lang="en-US" altLang="ko-KR" sz="2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14p </a:t>
            </a:r>
            <a:r>
              <a:rPr lang="ko-KR" altLang="en-US" sz="2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참고</a:t>
            </a:r>
            <a:endParaRPr lang="en-US" altLang="ko-KR" sz="2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/>
            <a:endParaRPr lang="ko-KR" altLang="en-US" sz="3000" i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</p:txBody>
      </p:sp>
      <p:pic>
        <p:nvPicPr>
          <p:cNvPr id="6" name="그림 5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07" y="2326657"/>
            <a:ext cx="11803219" cy="63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3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2"/>
          <p:cNvSpPr>
            <a:spLocks noGrp="1"/>
          </p:cNvSpPr>
          <p:nvPr>
            <p:ph type="title"/>
          </p:nvPr>
        </p:nvSpPr>
        <p:spPr>
          <a:xfrm>
            <a:off x="-50328" y="196280"/>
            <a:ext cx="3960440" cy="725139"/>
          </a:xfr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Clr>
                <a:schemeClr val="accent2"/>
              </a:buClr>
              <a:defRPr/>
            </a:pP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수강신청 안내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09712" y="1564432"/>
            <a:ext cx="12441610" cy="7560840"/>
          </a:xfrm>
        </p:spPr>
        <p:txBody>
          <a:bodyPr>
            <a:noAutofit/>
          </a:bodyPr>
          <a:lstStyle/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15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endParaRPr lang="en-US" altLang="ko-KR" sz="15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/>
            <a:r>
              <a:rPr lang="en-US" altLang="ko-KR" sz="2800" b="1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※ </a:t>
            </a:r>
            <a:r>
              <a:rPr lang="ko-KR" altLang="en-US" sz="2800" b="1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필수 이수 과목</a:t>
            </a:r>
            <a:r>
              <a:rPr lang="en-US" altLang="ko-KR" sz="2800" b="1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:</a:t>
            </a:r>
            <a:r>
              <a:rPr lang="ko-KR" altLang="en-US" sz="2800" b="1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유아교육론</a:t>
            </a:r>
            <a:r>
              <a:rPr lang="en-US" altLang="ko-KR" sz="2800" b="1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</a:t>
            </a:r>
            <a:r>
              <a:rPr lang="ko-KR" altLang="en-US" sz="2800" b="1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유아논리 및 논술</a:t>
            </a:r>
            <a:r>
              <a:rPr lang="en-US" altLang="ko-KR" sz="2800" b="1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</a:t>
            </a:r>
            <a:r>
              <a:rPr lang="ko-KR" altLang="en-US" sz="2800" b="1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유아교재 연구 및 </a:t>
            </a:r>
            <a:r>
              <a:rPr lang="ko-KR" altLang="en-US" sz="2800" b="1" dirty="0" err="1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지도법</a:t>
            </a:r>
            <a:r>
              <a:rPr lang="ko-KR" altLang="en-US" sz="2800" b="1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endParaRPr lang="en-US" altLang="ko-KR" sz="2800" b="1" dirty="0">
              <a:solidFill>
                <a:srgbClr val="FF0000"/>
              </a:solidFill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/>
            <a:r>
              <a:rPr lang="en-US" altLang="ko-KR" sz="2800" b="1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</a:t>
            </a:r>
            <a:r>
              <a:rPr lang="ko-KR" altLang="en-US" sz="2800" b="1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재교육 과정 입학생의 경우 필수 아님</a:t>
            </a:r>
            <a:r>
              <a:rPr lang="en-US" altLang="ko-KR" sz="2800" b="1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/ </a:t>
            </a:r>
            <a:r>
              <a:rPr lang="ko-KR" altLang="en-US" sz="2800" b="1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양성과정 입학생의 경우 필수</a:t>
            </a:r>
            <a:r>
              <a:rPr lang="en-US" altLang="ko-KR" sz="2800" b="1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</a:t>
            </a:r>
          </a:p>
          <a:p>
            <a:pPr algn="l"/>
            <a:endParaRPr lang="en-US" altLang="ko-KR" sz="2800" dirty="0">
              <a:solidFill>
                <a:srgbClr val="FF0000"/>
              </a:solidFill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/>
            <a:endParaRPr lang="en-US" altLang="ko-KR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/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1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학기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: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r>
              <a:rPr lang="ko-KR" altLang="en-US" sz="28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유아교육론</a:t>
            </a:r>
            <a:endParaRPr lang="en-US" altLang="ko-KR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/>
            <a:endParaRPr lang="en-US" altLang="ko-KR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/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2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학기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: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유아논리 및 논술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유아교재 연구 및 </a:t>
            </a:r>
            <a:r>
              <a:rPr lang="ko-KR" altLang="en-US" sz="28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지도법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endParaRPr lang="en-US" altLang="ko-KR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/>
            <a:endParaRPr lang="en-US" altLang="ko-KR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r"/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매년 개설 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(2017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년부터 시행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 </a:t>
            </a:r>
          </a:p>
          <a:p>
            <a:pPr algn="l"/>
            <a:endParaRPr lang="en-US" altLang="ko-KR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수강신청 하실 때 참고하시길 바랍니다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.</a:t>
            </a:r>
            <a:endParaRPr lang="ko-KR" altLang="en-US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/>
            <a:endParaRPr lang="ko-KR" altLang="en-US" sz="3000" i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</p:txBody>
      </p:sp>
      <p:pic>
        <p:nvPicPr>
          <p:cNvPr id="6" name="그림 5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560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2"/>
          <p:cNvSpPr>
            <a:spLocks noGrp="1"/>
          </p:cNvSpPr>
          <p:nvPr>
            <p:ph type="title"/>
          </p:nvPr>
        </p:nvSpPr>
        <p:spPr>
          <a:xfrm>
            <a:off x="-50328" y="196280"/>
            <a:ext cx="3960440" cy="725139"/>
          </a:xfr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Clr>
                <a:schemeClr val="accent2"/>
              </a:buClr>
              <a:defRPr/>
            </a:pP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수강신청 안내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1720" y="2140496"/>
            <a:ext cx="11881320" cy="6150187"/>
          </a:xfrm>
        </p:spPr>
        <p:txBody>
          <a:bodyPr>
            <a:normAutofit/>
          </a:bodyPr>
          <a:lstStyle/>
          <a:p>
            <a:pPr algn="just"/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한 학기 수강학점 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: 6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학점 </a:t>
            </a:r>
            <a:endParaRPr lang="en-US" altLang="ko-KR" sz="32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               </a:t>
            </a:r>
            <a:r>
              <a:rPr lang="en-US" altLang="ko-KR" sz="25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</a:t>
            </a:r>
            <a:r>
              <a:rPr lang="ko-KR" altLang="en-US" sz="25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단</a:t>
            </a:r>
            <a:r>
              <a:rPr lang="en-US" altLang="ko-KR" sz="25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</a:t>
            </a:r>
            <a:r>
              <a:rPr lang="ko-KR" altLang="en-US" sz="25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교직이수자 및 전공변경 입학자는 </a:t>
            </a:r>
            <a:r>
              <a:rPr lang="en-US" altLang="ko-KR" sz="2500" b="1" u="sng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10</a:t>
            </a:r>
            <a:r>
              <a:rPr lang="ko-KR" altLang="en-US" sz="2500" b="1" u="sng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학점</a:t>
            </a:r>
            <a:r>
              <a:rPr lang="en-US" altLang="ko-KR" sz="25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</a:t>
            </a:r>
          </a:p>
          <a:p>
            <a:pPr algn="just"/>
            <a:endParaRPr lang="en-US" altLang="ko-KR" sz="24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</a:t>
            </a:r>
            <a:r>
              <a:rPr lang="en-US" altLang="ko-KR" sz="3200" b="1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1~4</a:t>
            </a:r>
            <a:r>
              <a:rPr lang="ko-KR" altLang="en-US" sz="3200" b="1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학기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: </a:t>
            </a:r>
            <a:r>
              <a:rPr lang="ko-KR" altLang="en-US" sz="32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공통과목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r>
              <a:rPr lang="en-US" altLang="ko-KR" sz="3200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1</a:t>
            </a:r>
            <a:r>
              <a:rPr lang="ko-KR" altLang="en-US" sz="3200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과목</a:t>
            </a:r>
            <a:r>
              <a:rPr lang="en-US" altLang="ko-KR" sz="3200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(2</a:t>
            </a:r>
            <a:r>
              <a:rPr lang="ko-KR" altLang="en-US" sz="3200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학점</a:t>
            </a:r>
            <a:r>
              <a:rPr lang="en-US" altLang="ko-KR" sz="3200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), </a:t>
            </a:r>
            <a:r>
              <a:rPr lang="ko-KR" altLang="en-US" sz="3200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전공과목 </a:t>
            </a:r>
            <a:r>
              <a:rPr lang="en-US" altLang="ko-KR" sz="3200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2</a:t>
            </a:r>
            <a:r>
              <a:rPr lang="ko-KR" altLang="en-US" sz="3200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과목</a:t>
            </a:r>
            <a:r>
              <a:rPr lang="en-US" altLang="ko-KR" sz="3200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(4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학점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</a:t>
            </a:r>
            <a:endParaRPr lang="ko-KR" altLang="en-US" sz="32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lvl="3" algn="l" latinLnBrk="1"/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     </a:t>
            </a:r>
            <a:r>
              <a:rPr lang="en-US" altLang="ko-KR" sz="2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</a:t>
            </a:r>
            <a:r>
              <a:rPr lang="ko-KR" altLang="en-US" sz="2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교직이수예정자는 공통과목 중 교직해당과목 </a:t>
            </a:r>
            <a:r>
              <a:rPr lang="en-US" altLang="ko-KR" sz="2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2</a:t>
            </a:r>
            <a:r>
              <a:rPr lang="ko-KR" altLang="en-US" sz="2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과목</a:t>
            </a:r>
            <a:r>
              <a:rPr lang="en-US" altLang="ko-KR" sz="2400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(4</a:t>
            </a:r>
            <a:r>
              <a:rPr lang="ko-KR" altLang="en-US" sz="2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학점</a:t>
            </a:r>
            <a:r>
              <a:rPr lang="en-US" altLang="ko-KR" sz="2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 </a:t>
            </a:r>
            <a:r>
              <a:rPr lang="ko-KR" altLang="en-US" sz="2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추가신청</a:t>
            </a:r>
            <a:r>
              <a:rPr lang="en-US" altLang="ko-KR" sz="2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</a:t>
            </a:r>
            <a:endParaRPr lang="ko-KR" altLang="en-US" sz="24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en-US" altLang="ko-KR" sz="3200" b="1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</a:t>
            </a:r>
            <a:r>
              <a:rPr lang="en-US" altLang="ko-KR" sz="3200" b="1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5</a:t>
            </a:r>
            <a:r>
              <a:rPr lang="ko-KR" altLang="en-US" sz="3200" b="1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학기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r>
              <a:rPr lang="en-US" altLang="ko-KR" sz="3200" b="1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		</a:t>
            </a:r>
            <a:endParaRPr lang="ko-KR" altLang="en-US" sz="2800" i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</p:txBody>
      </p:sp>
      <p:pic>
        <p:nvPicPr>
          <p:cNvPr id="6" name="그림 5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38300" y="8990131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250474"/>
              </p:ext>
            </p:extLst>
          </p:nvPr>
        </p:nvGraphicFramePr>
        <p:xfrm>
          <a:off x="1821880" y="4948808"/>
          <a:ext cx="9937104" cy="302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7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48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000" b="0" spc="0" dirty="0">
                          <a:solidFill>
                            <a:schemeClr val="tx1"/>
                          </a:solidFill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학위논문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469">
                <a:tc>
                  <a:txBody>
                    <a:bodyPr/>
                    <a:lstStyle/>
                    <a:p>
                      <a:pPr marL="342900" indent="-342900" algn="l" latinLnBrk="1">
                        <a:buFont typeface="08서울한강체 L" panose="02020603020101020101" pitchFamily="18" charset="-127"/>
                        <a:buChar char="-"/>
                      </a:pPr>
                      <a:r>
                        <a:rPr lang="ko-KR" altLang="en-US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별도의 수강신청 없이 논문 합격 시 논문지도 </a:t>
                      </a:r>
                      <a:r>
                        <a:rPr lang="en-US" altLang="ko-KR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4</a:t>
                      </a:r>
                      <a:r>
                        <a:rPr lang="ko-KR" altLang="en-US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학점</a:t>
                      </a:r>
                      <a:r>
                        <a:rPr lang="en-US" altLang="ko-KR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, </a:t>
                      </a:r>
                      <a:r>
                        <a:rPr lang="ko-KR" altLang="en-US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논문연구 </a:t>
                      </a:r>
                      <a:r>
                        <a:rPr lang="en-US" altLang="ko-KR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2</a:t>
                      </a:r>
                      <a:r>
                        <a:rPr lang="ko-KR" altLang="en-US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학점이 </a:t>
                      </a:r>
                      <a:r>
                        <a:rPr lang="ko-KR" altLang="en-US" sz="2300" u="sng" spc="0" dirty="0">
                          <a:solidFill>
                            <a:srgbClr val="FF0000"/>
                          </a:solidFill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자동부여</a:t>
                      </a:r>
                      <a:r>
                        <a:rPr lang="ko-KR" altLang="en-US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 됨</a:t>
                      </a:r>
                      <a:r>
                        <a:rPr lang="en-US" altLang="ko-KR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.</a:t>
                      </a:r>
                    </a:p>
                    <a:p>
                      <a:pPr marL="0" indent="0" algn="l" latinLnBrk="1">
                        <a:buFont typeface="08서울한강체 L" panose="02020603020101020101" pitchFamily="18" charset="-127"/>
                        <a:buNone/>
                      </a:pPr>
                      <a:endParaRPr lang="en-US" altLang="ko-KR" sz="2300" spc="0" dirty="0">
                        <a:latin typeface="강원교육모두 Bold" panose="02020603020101020101" pitchFamily="18" charset="-127"/>
                        <a:ea typeface="강원교육모두 Bold" panose="02020603020101020101" pitchFamily="18" charset="-127"/>
                      </a:endParaRPr>
                    </a:p>
                    <a:p>
                      <a:pPr marL="342900" indent="-342900" algn="l" latinLnBrk="1">
                        <a:buFont typeface="08서울한강체 L" panose="02020603020101020101" pitchFamily="18" charset="-127"/>
                        <a:buChar char="-"/>
                      </a:pPr>
                      <a:r>
                        <a:rPr lang="en-US" altLang="ko-KR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4</a:t>
                      </a:r>
                      <a:r>
                        <a:rPr lang="ko-KR" altLang="en-US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학기 이내에 연구방법론</a:t>
                      </a:r>
                      <a:r>
                        <a:rPr lang="en-US" altLang="ko-KR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(0</a:t>
                      </a:r>
                      <a:r>
                        <a:rPr lang="ko-KR" altLang="en-US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학점</a:t>
                      </a:r>
                      <a:r>
                        <a:rPr lang="en-US" altLang="ko-KR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) </a:t>
                      </a:r>
                    </a:p>
                    <a:p>
                      <a:pPr marL="0" indent="0" algn="l" latinLnBrk="1">
                        <a:buFont typeface="08서울한강체 L" panose="02020603020101020101" pitchFamily="18" charset="-127"/>
                        <a:buNone/>
                      </a:pPr>
                      <a:r>
                        <a:rPr lang="en-US" altLang="ko-KR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   1</a:t>
                      </a:r>
                      <a:r>
                        <a:rPr lang="ko-KR" altLang="en-US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과목 이상 </a:t>
                      </a:r>
                      <a:r>
                        <a:rPr lang="ko-KR" altLang="en-US" sz="2300" u="sng" spc="0" dirty="0">
                          <a:solidFill>
                            <a:srgbClr val="FF0000"/>
                          </a:solidFill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반드시 이수 </a:t>
                      </a:r>
                      <a:r>
                        <a:rPr lang="ko-KR" altLang="en-US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해야 함</a:t>
                      </a:r>
                      <a:r>
                        <a:rPr lang="en-US" altLang="ko-KR" sz="2300" spc="0" dirty="0">
                          <a:latin typeface="강원교육모두 Bold" panose="02020603020101020101" pitchFamily="18" charset="-127"/>
                          <a:ea typeface="강원교육모두 Bold" panose="02020603020101020101" pitchFamily="18" charset="-127"/>
                        </a:rPr>
                        <a:t>.</a:t>
                      </a:r>
                      <a:endParaRPr lang="en-US" altLang="ko-KR" sz="2300" b="1" u="none" spc="0" dirty="0">
                        <a:latin typeface="강원교육모두 Bold" panose="02020603020101020101" pitchFamily="18" charset="-127"/>
                        <a:ea typeface="강원교육모두 Bold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9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제목 2"/>
          <p:cNvSpPr txBox="1">
            <a:spLocks/>
          </p:cNvSpPr>
          <p:nvPr/>
        </p:nvSpPr>
        <p:spPr>
          <a:xfrm>
            <a:off x="-1994544" y="263229"/>
            <a:ext cx="7776864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endParaRPr lang="en-US" altLang="ko-KR" sz="3500" kern="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모두 Bold" panose="02020603020101020101" pitchFamily="18" charset="-127"/>
              <a:ea typeface="강원교육모두 Bold" panose="02020603020101020101" pitchFamily="18" charset="-127"/>
              <a:cs typeface="+mj-cs"/>
            </a:endParaRPr>
          </a:p>
        </p:txBody>
      </p:sp>
      <p:sp>
        <p:nvSpPr>
          <p:cNvPr id="4" name="제목 2"/>
          <p:cNvSpPr txBox="1">
            <a:spLocks/>
          </p:cNvSpPr>
          <p:nvPr/>
        </p:nvSpPr>
        <p:spPr>
          <a:xfrm>
            <a:off x="-482376" y="196280"/>
            <a:ext cx="7128792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ko-KR" altLang="en-US" sz="40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  <a:cs typeface="+mj-cs"/>
              </a:rPr>
              <a:t>프로포절</a:t>
            </a:r>
            <a:r>
              <a:rPr lang="en-US" altLang="ko-KR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  <a:cs typeface="+mj-cs"/>
              </a:rPr>
              <a:t>(</a:t>
            </a:r>
            <a:r>
              <a:rPr lang="ko-KR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  <a:cs typeface="+mj-cs"/>
              </a:rPr>
              <a:t>논문계획서 심사</a:t>
            </a:r>
            <a:r>
              <a:rPr lang="en-US" altLang="ko-KR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  <a:cs typeface="+mj-cs"/>
              </a:rPr>
              <a:t>)</a:t>
            </a:r>
            <a:endParaRPr kumimoji="0" lang="ko-KR" alt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강원교육모두 Bold" panose="02020603020101020101" pitchFamily="18" charset="-127"/>
              <a:ea typeface="강원교육모두 Bold" panose="02020603020101020101" pitchFamily="18" charset="-127"/>
              <a:cs typeface="+mj-cs"/>
              <a:sym typeface="Gill Sans" pitchFamily="124" charset="0"/>
            </a:endParaRPr>
          </a:p>
        </p:txBody>
      </p:sp>
      <p:sp>
        <p:nvSpPr>
          <p:cNvPr id="6" name="모서리가 둥근 직사각형 5"/>
          <p:cNvSpPr/>
          <p:nvPr/>
        </p:nvSpPr>
        <p:spPr bwMode="auto">
          <a:xfrm>
            <a:off x="597744" y="2644552"/>
            <a:ext cx="11881320" cy="4536504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강원교육모두 Bold" panose="02020603020101020101" pitchFamily="18" charset="-127"/>
              <a:ea typeface="강원교육모두 Bold" panose="02020603020101020101" pitchFamily="18" charset="-127"/>
              <a:sym typeface="Gill Sans" pitchFamily="12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5776" y="3436640"/>
            <a:ext cx="13321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r>
              <a:rPr lang="ko-KR" altLang="en-US" sz="32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프로포절에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통과하여야 석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·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박사 학위논문 제출 자격이 주어진다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. </a:t>
            </a:r>
          </a:p>
          <a:p>
            <a:pPr algn="just"/>
            <a:endParaRPr lang="en-US" altLang="ko-KR" sz="32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2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r>
              <a:rPr lang="ko-KR" altLang="en-US" sz="32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프로포절은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5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월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(1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학기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과 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11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월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(2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학기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에 있다</a:t>
            </a:r>
            <a:r>
              <a:rPr lang="en-US" altLang="ko-KR" sz="3200" spc="-15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.</a:t>
            </a:r>
          </a:p>
          <a:p>
            <a:pPr algn="just"/>
            <a:r>
              <a:rPr lang="en-US" altLang="ko-KR" sz="3200" dirty="0">
                <a:solidFill>
                  <a:srgbClr val="0070C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   </a:t>
            </a:r>
            <a:r>
              <a:rPr lang="en-US" altLang="ko-KR" sz="25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 IRB</a:t>
            </a:r>
            <a:r>
              <a:rPr lang="ko-KR" altLang="en-US" sz="25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승인 문제로</a:t>
            </a:r>
            <a:r>
              <a:rPr lang="en-US" altLang="ko-KR" sz="25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r>
              <a:rPr lang="ko-KR" altLang="en-US" sz="25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일정이 앞 당겨질 수 있습니다</a:t>
            </a:r>
            <a:r>
              <a:rPr lang="en-US" altLang="ko-KR" sz="25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. )</a:t>
            </a:r>
          </a:p>
          <a:p>
            <a:pPr algn="just"/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  </a:t>
            </a:r>
            <a:endParaRPr lang="ko-KR" altLang="en-US" sz="32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ko-KR" altLang="en-US" sz="32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 bwMode="auto">
          <a:xfrm>
            <a:off x="597744" y="2644552"/>
            <a:ext cx="11881320" cy="5112568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-윤고딕350" panose="02030504000101010101" pitchFamily="18" charset="-127"/>
              <a:ea typeface="-윤고딕350" panose="02030504000101010101" pitchFamily="18" charset="-127"/>
              <a:sym typeface="Gill Sans" pitchFamily="12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752" y="3223513"/>
            <a:ext cx="125293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charset="0"/>
              <a:buChar char="•"/>
            </a:pPr>
            <a:endParaRPr lang="en-US" altLang="ko-KR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/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</a:t>
            </a:r>
            <a:r>
              <a:rPr lang="ko-KR" altLang="en-US" sz="32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프로포절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대상자</a:t>
            </a:r>
            <a:endParaRPr lang="en-US" altLang="ko-KR" sz="32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/>
            <a:endParaRPr lang="en-US" altLang="ko-KR" sz="32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 </a:t>
            </a:r>
            <a:r>
              <a:rPr lang="ko-KR" altLang="en-US" sz="32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프로포절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자격기준</a:t>
            </a:r>
            <a:endParaRPr lang="en-US" altLang="ko-KR" sz="32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ko-KR" altLang="en-US" sz="32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- 4</a:t>
            </a:r>
            <a:r>
              <a:rPr lang="ko-KR" altLang="en-US" sz="32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학기생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중 이수학점</a:t>
            </a:r>
            <a:r>
              <a:rPr lang="en-US" altLang="ko-KR" sz="32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(24</a:t>
            </a:r>
            <a:r>
              <a:rPr lang="ko-KR" altLang="en-US" sz="32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학점</a:t>
            </a:r>
            <a:r>
              <a:rPr lang="en-US" altLang="ko-KR" sz="32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 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수료 또는 이수 중인 자</a:t>
            </a:r>
            <a:endParaRPr lang="ko-KR" altLang="en-US" sz="3200" dirty="0">
              <a:solidFill>
                <a:srgbClr val="FF0000"/>
              </a:solidFill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ko-KR" altLang="en-US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</p:txBody>
      </p:sp>
      <p:pic>
        <p:nvPicPr>
          <p:cNvPr id="7" name="그림 6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제목 2"/>
          <p:cNvSpPr txBox="1">
            <a:spLocks/>
          </p:cNvSpPr>
          <p:nvPr/>
        </p:nvSpPr>
        <p:spPr>
          <a:xfrm>
            <a:off x="-482376" y="196280"/>
            <a:ext cx="7128792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ko-KR" altLang="en-US" sz="40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  <a:cs typeface="+mj-cs"/>
              </a:rPr>
              <a:t>프로포절</a:t>
            </a:r>
            <a:r>
              <a:rPr lang="en-US" altLang="ko-KR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  <a:cs typeface="+mj-cs"/>
              </a:rPr>
              <a:t>(</a:t>
            </a:r>
            <a:r>
              <a:rPr lang="ko-KR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  <a:cs typeface="+mj-cs"/>
              </a:rPr>
              <a:t>논문계획서 심사</a:t>
            </a:r>
            <a:r>
              <a:rPr lang="en-US" altLang="ko-KR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  <a:cs typeface="+mj-cs"/>
              </a:rPr>
              <a:t>)</a:t>
            </a:r>
            <a:endParaRPr kumimoji="0" lang="ko-KR" alt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강원교육모두 Bold" panose="02020603020101020101" pitchFamily="18" charset="-127"/>
              <a:ea typeface="강원교육모두 Bold" panose="02020603020101020101" pitchFamily="18" charset="-127"/>
              <a:cs typeface="+mj-cs"/>
              <a:sym typeface="Gill Sans" pitchFamily="12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94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2"/>
          <p:cNvSpPr txBox="1">
            <a:spLocks/>
          </p:cNvSpPr>
          <p:nvPr/>
        </p:nvSpPr>
        <p:spPr>
          <a:xfrm>
            <a:off x="-842416" y="196280"/>
            <a:ext cx="7128792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ko-KR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  <a:cs typeface="+mj-cs"/>
              </a:rPr>
              <a:t>학위논문</a:t>
            </a:r>
            <a:r>
              <a:rPr lang="en-US" altLang="ko-KR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  <a:cs typeface="+mj-cs"/>
              </a:rPr>
              <a:t> </a:t>
            </a:r>
            <a:r>
              <a:rPr lang="ko-KR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  <a:cs typeface="+mj-cs"/>
              </a:rPr>
              <a:t>필수 자격사항</a:t>
            </a:r>
            <a:endParaRPr kumimoji="0" lang="ko-KR" alt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강원교육모두 Bold" panose="02020603020101020101" pitchFamily="18" charset="-127"/>
              <a:ea typeface="강원교육모두 Bold" panose="02020603020101020101" pitchFamily="18" charset="-127"/>
              <a:cs typeface="+mj-cs"/>
              <a:sym typeface="Gill Sans" pitchFamily="124" charset="0"/>
            </a:endParaRPr>
          </a:p>
        </p:txBody>
      </p:sp>
      <p:sp>
        <p:nvSpPr>
          <p:cNvPr id="5" name="모서리가 둥근 직사각형 4"/>
          <p:cNvSpPr/>
          <p:nvPr/>
        </p:nvSpPr>
        <p:spPr bwMode="auto">
          <a:xfrm>
            <a:off x="597744" y="2280074"/>
            <a:ext cx="11953328" cy="6984776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강원교육모두 Bold" panose="02020603020101020101" pitchFamily="18" charset="-127"/>
              <a:ea typeface="강원교육모두 Bold" panose="02020603020101020101" pitchFamily="18" charset="-127"/>
              <a:sym typeface="Gill Sans" pitchFamily="12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3768" y="2788568"/>
            <a:ext cx="12865000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1"/>
            <a:r>
              <a:rPr lang="en-US" altLang="ko-KR" sz="33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*</a:t>
            </a:r>
            <a:r>
              <a:rPr lang="ko-KR" altLang="en-US" sz="33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학위논문 필수 자격사항</a:t>
            </a:r>
            <a:endParaRPr lang="en-US" altLang="ko-KR" sz="33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en-US" altLang="ko-KR" sz="33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대상자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: 5</a:t>
            </a:r>
            <a:r>
              <a:rPr lang="ko-KR" altLang="en-US" sz="30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학기생</a:t>
            </a:r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ko-KR" altLang="en-US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24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학점 이상 이수하고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5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학기 이상 등록한 재학생</a:t>
            </a:r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ko-KR" altLang="en-US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수료학점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(24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학점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이 평점평균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(2.7)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이상인 자</a:t>
            </a:r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ko-KR" altLang="en-US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</a:t>
            </a: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전공과목</a:t>
            </a:r>
            <a:r>
              <a:rPr lang="en-US" altLang="ko-KR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</a:t>
            </a: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보충과목 이수</a:t>
            </a:r>
            <a:r>
              <a:rPr lang="en-US" altLang="ko-KR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</a:t>
            </a: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외국어시험</a:t>
            </a:r>
            <a:r>
              <a:rPr lang="en-US" altLang="ko-KR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</a:t>
            </a: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영어강좌</a:t>
            </a:r>
            <a:r>
              <a:rPr lang="en-US" altLang="ko-KR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</a:t>
            </a: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학교현장실습 등을</a:t>
            </a:r>
            <a:endParaRPr lang="en-US" altLang="ko-KR" sz="2800" dirty="0">
              <a:solidFill>
                <a:srgbClr val="FF0000"/>
              </a:solidFill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en-US" altLang="ko-KR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  </a:t>
            </a: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이수 또는 합격하지 못했더라도 </a:t>
            </a:r>
            <a:r>
              <a:rPr lang="en-US" altLang="ko-KR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5</a:t>
            </a: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학기에 </a:t>
            </a:r>
            <a:r>
              <a:rPr lang="ko-KR" altLang="en-US" sz="2800" u="sng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동시 진행하여 </a:t>
            </a: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논문 제출 가능</a:t>
            </a:r>
            <a:endParaRPr lang="en-US" altLang="ko-KR" sz="2800" dirty="0">
              <a:solidFill>
                <a:srgbClr val="FF0000"/>
              </a:solidFill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ko-KR" altLang="en-US" sz="2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신청시기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: 4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월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10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월 중 숙명포털 시스템에서 신청</a:t>
            </a:r>
          </a:p>
          <a:p>
            <a:pPr algn="l">
              <a:buFont typeface="Arial" charset="0"/>
              <a:buChar char="•"/>
            </a:pPr>
            <a:endParaRPr lang="ko-KR" altLang="en-US" sz="33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</p:txBody>
      </p:sp>
      <p:pic>
        <p:nvPicPr>
          <p:cNvPr id="7" name="그림 6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131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2"/>
          <p:cNvSpPr txBox="1">
            <a:spLocks/>
          </p:cNvSpPr>
          <p:nvPr/>
        </p:nvSpPr>
        <p:spPr>
          <a:xfrm>
            <a:off x="-842416" y="196280"/>
            <a:ext cx="7128792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ko-KR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  <a:cs typeface="+mj-cs"/>
              </a:rPr>
              <a:t>학위논문</a:t>
            </a:r>
            <a:r>
              <a:rPr lang="en-US" altLang="ko-KR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  <a:cs typeface="+mj-cs"/>
              </a:rPr>
              <a:t> </a:t>
            </a:r>
            <a:r>
              <a:rPr lang="ko-KR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  <a:cs typeface="+mj-cs"/>
              </a:rPr>
              <a:t>필수 자격사항</a:t>
            </a:r>
            <a:endParaRPr kumimoji="0" lang="ko-KR" alt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강원교육모두 Bold" panose="02020603020101020101" pitchFamily="18" charset="-127"/>
              <a:ea typeface="강원교육모두 Bold" panose="02020603020101020101" pitchFamily="18" charset="-127"/>
              <a:cs typeface="+mj-cs"/>
              <a:sym typeface="Gill Sans" pitchFamily="124" charset="0"/>
            </a:endParaRPr>
          </a:p>
        </p:txBody>
      </p:sp>
      <p:sp>
        <p:nvSpPr>
          <p:cNvPr id="5" name="모서리가 둥근 직사각형 4"/>
          <p:cNvSpPr/>
          <p:nvPr/>
        </p:nvSpPr>
        <p:spPr bwMode="auto">
          <a:xfrm>
            <a:off x="597744" y="2280074"/>
            <a:ext cx="11953328" cy="6984776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강원교육모두 Bold" panose="02020603020101020101" pitchFamily="18" charset="-127"/>
              <a:ea typeface="강원교육모두 Bold" panose="02020603020101020101" pitchFamily="18" charset="-127"/>
              <a:sym typeface="Gill Sans" pitchFamily="12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9772" y="3076600"/>
            <a:ext cx="1144927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1"/>
            <a:r>
              <a:rPr lang="en-US" altLang="ko-KR" sz="33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*</a:t>
            </a:r>
            <a:r>
              <a:rPr lang="ko-KR" altLang="en-US" sz="33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논문 지도교수 선정</a:t>
            </a:r>
            <a:endParaRPr lang="en-US" altLang="ko-KR" sz="33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en-US" altLang="ko-KR" sz="33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대상자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: 3</a:t>
            </a:r>
            <a:r>
              <a:rPr lang="ko-KR" altLang="en-US" sz="30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학기생</a:t>
            </a:r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ko-KR" altLang="en-US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학기 초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(3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월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9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월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학과 공지에 따라 논문계획서 제출</a:t>
            </a:r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   : 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관심 논문 주제 및 주제 선정이유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</a:p>
          <a:p>
            <a:pPr algn="l" latinLnBrk="1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학과 회의를 통해 논문지도교수 배정</a:t>
            </a:r>
          </a:p>
        </p:txBody>
      </p:sp>
      <p:pic>
        <p:nvPicPr>
          <p:cNvPr id="7" name="그림 6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265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" y="1"/>
            <a:ext cx="13004800" cy="4970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387" y="8621058"/>
            <a:ext cx="3060700" cy="9906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-257263" y="5686433"/>
            <a:ext cx="10464801" cy="3096344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lnSpc>
                <a:spcPct val="150000"/>
              </a:lnSpc>
            </a:pPr>
            <a:r>
              <a:rPr lang="ko-KR" alt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  <a:t>숙명여자대학교 교육대학원</a:t>
            </a:r>
            <a:r>
              <a:rPr lang="en-US" altLang="ko-KR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  <a:t/>
            </a:r>
            <a:br>
              <a:rPr lang="en-US" altLang="ko-KR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</a:br>
            <a:r>
              <a:rPr lang="en-US" altLang="ko-KR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  <a:t> </a:t>
            </a:r>
            <a:r>
              <a:rPr lang="ko-KR" altLang="en-US" sz="6000" b="1" spc="50" dirty="0">
                <a:ln w="11430"/>
                <a:solidFill>
                  <a:srgbClr val="0070C0"/>
                </a:soli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  <a:t>유아교육전공 </a:t>
            </a:r>
            <a:r>
              <a:rPr lang="en-US" altLang="ko-KR" sz="6000" b="1" spc="50" dirty="0" smtClean="0">
                <a:ln w="11430"/>
                <a:solidFill>
                  <a:srgbClr val="0070C0"/>
                </a:soli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  <a:t>26</a:t>
            </a:r>
            <a:r>
              <a:rPr lang="ko-KR" altLang="en-US" sz="6000" b="1" spc="50" dirty="0" smtClean="0">
                <a:ln w="11430"/>
                <a:solidFill>
                  <a:srgbClr val="0070C0"/>
                </a:soli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  <a:t>학년도 전기</a:t>
            </a:r>
            <a:r>
              <a:rPr lang="en-US" altLang="ko-KR" sz="6000" b="1" spc="50" dirty="0">
                <a:ln w="11430"/>
                <a:solidFill>
                  <a:srgbClr val="00B050"/>
                </a:soli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  <a:t/>
            </a:r>
            <a:br>
              <a:rPr lang="en-US" altLang="ko-KR" sz="6000" b="1" spc="50" dirty="0">
                <a:ln w="11430"/>
                <a:solidFill>
                  <a:srgbClr val="00B050"/>
                </a:soli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</a:br>
            <a:r>
              <a:rPr lang="ko-KR" altLang="en-US" sz="6000" b="1" spc="50" dirty="0">
                <a:ln w="11430"/>
                <a:solidFill>
                  <a:srgbClr val="FFC000"/>
                </a:solidFill>
                <a:latin typeface="오아 고딕 ExtraBold" panose="020B0903000000000000" pitchFamily="34" charset="-127"/>
                <a:ea typeface="오아 고딕 ExtraBold" panose="020B0903000000000000" pitchFamily="34" charset="-127"/>
                <a:sym typeface="NanumGothic Bold" pitchFamily="124" charset="-128"/>
              </a:rPr>
              <a:t>신입생 오리엔테이션</a:t>
            </a:r>
            <a:endParaRPr lang="en-US" altLang="ko-KR" sz="6000" b="1" spc="50" dirty="0">
              <a:ln w="11430"/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NanumGothic Bold" pitchFamily="124" charset="-128"/>
            </a:endParaRPr>
          </a:p>
        </p:txBody>
      </p:sp>
      <p:sp>
        <p:nvSpPr>
          <p:cNvPr id="6149" name="Rectangle 4"/>
          <p:cNvSpPr>
            <a:spLocks/>
          </p:cNvSpPr>
          <p:nvPr/>
        </p:nvSpPr>
        <p:spPr bwMode="auto">
          <a:xfrm>
            <a:off x="63499" y="63501"/>
            <a:ext cx="12941301" cy="9626600"/>
          </a:xfrm>
          <a:prstGeom prst="rect">
            <a:avLst/>
          </a:prstGeom>
          <a:noFill/>
          <a:ln w="127000">
            <a:solidFill>
              <a:srgbClr val="002D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ko-KR" altLang="en-US" dirty="0">
              <a:latin typeface="-윤고딕350" panose="02030504000101010101" pitchFamily="18" charset="-127"/>
              <a:ea typeface="-윤고딕350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r="3061" b="16046"/>
          <a:stretch/>
        </p:blipFill>
        <p:spPr>
          <a:xfrm>
            <a:off x="9886776" y="5257586"/>
            <a:ext cx="3024336" cy="33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3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2"/>
          <p:cNvSpPr txBox="1">
            <a:spLocks/>
          </p:cNvSpPr>
          <p:nvPr/>
        </p:nvSpPr>
        <p:spPr>
          <a:xfrm>
            <a:off x="-986432" y="196280"/>
            <a:ext cx="7128792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ko-KR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  <a:cs typeface="+mj-cs"/>
              </a:rPr>
              <a:t>교원자격증 취득안내</a:t>
            </a:r>
            <a:endParaRPr kumimoji="0" lang="ko-KR" alt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강원교육모두 Bold" panose="02020603020101020101" pitchFamily="18" charset="-127"/>
              <a:ea typeface="강원교육모두 Bold" panose="02020603020101020101" pitchFamily="18" charset="-127"/>
              <a:cs typeface="+mj-cs"/>
              <a:sym typeface="Gill Sans" pitchFamily="124" charset="0"/>
            </a:endParaRPr>
          </a:p>
        </p:txBody>
      </p:sp>
      <p:sp>
        <p:nvSpPr>
          <p:cNvPr id="5" name="모서리가 둥근 직사각형 4"/>
          <p:cNvSpPr/>
          <p:nvPr/>
        </p:nvSpPr>
        <p:spPr bwMode="auto">
          <a:xfrm>
            <a:off x="597744" y="2356520"/>
            <a:ext cx="11953328" cy="6984776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강원교육모두 Bold" panose="02020603020101020101" pitchFamily="18" charset="-127"/>
              <a:ea typeface="강원교육모두 Bold" panose="02020603020101020101" pitchFamily="18" charset="-127"/>
              <a:sym typeface="Gill Sans" pitchFamily="12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885776" y="2764987"/>
            <a:ext cx="11881320" cy="6167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latinLnBrk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800" kern="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교원자격증은 석사학위를 취득한 자에 한하여 발급 가능</a:t>
            </a:r>
            <a:r>
              <a:rPr lang="en-US" altLang="ko-KR" sz="2800" kern="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</a:p>
          <a:p>
            <a:pPr algn="l" latinLnBrk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학부의 전공</a:t>
            </a:r>
            <a:r>
              <a:rPr lang="en-US" altLang="ko-KR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</a:t>
            </a: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주</a:t>
            </a:r>
            <a:r>
              <a:rPr lang="en-US" altLang="ko-KR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/</a:t>
            </a: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복수전공</a:t>
            </a:r>
            <a:r>
              <a:rPr lang="en-US" altLang="ko-KR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</a:t>
            </a: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과 교육대학원 전공이 유사</a:t>
            </a:r>
            <a:r>
              <a:rPr lang="en-US" altLang="ko-KR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/</a:t>
            </a: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동일 해야 한다</a:t>
            </a:r>
            <a:r>
              <a:rPr lang="en-US" altLang="ko-KR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.</a:t>
            </a:r>
          </a:p>
          <a:p>
            <a:pPr algn="l" latinLnBrk="1">
              <a:lnSpc>
                <a:spcPct val="22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학부의 전공</a:t>
            </a:r>
            <a:r>
              <a:rPr lang="en-US" altLang="ko-KR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</a:t>
            </a: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주</a:t>
            </a:r>
            <a:r>
              <a:rPr lang="en-US" altLang="ko-KR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/</a:t>
            </a: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복수전공</a:t>
            </a:r>
            <a:r>
              <a:rPr lang="en-US" altLang="ko-KR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</a:t>
            </a: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에서 전공과목을 </a:t>
            </a:r>
            <a:r>
              <a:rPr lang="en-US" altLang="ko-KR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38</a:t>
            </a:r>
            <a:r>
              <a:rPr lang="ko-KR" altLang="en-US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학점 이상 이수해야 한다</a:t>
            </a:r>
            <a:r>
              <a:rPr lang="en-US" altLang="ko-KR" sz="2800" dirty="0">
                <a:solidFill>
                  <a:srgbClr val="FF0000"/>
                </a:solidFill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.</a:t>
            </a:r>
          </a:p>
          <a:p>
            <a:pPr lvl="1" algn="l" latinLnBrk="1"/>
            <a:r>
              <a:rPr lang="en-US" altLang="ko-KR" sz="2800" u="sng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-</a:t>
            </a:r>
            <a:r>
              <a:rPr lang="ko-KR" altLang="en-US" sz="2800" u="sng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전공과목 인정여부는 교육부 방침에 따라 매 학기 주임교수님께서 결정하십니다</a:t>
            </a:r>
            <a:r>
              <a:rPr lang="en-US" altLang="ko-KR" sz="2800" u="sng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.</a:t>
            </a:r>
          </a:p>
          <a:p>
            <a:pPr algn="l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교원자격 무시험검정 합격기준을 충족하여야 한다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.</a:t>
            </a:r>
          </a:p>
          <a:p>
            <a:pPr algn="l" latinLnBrk="1">
              <a:lnSpc>
                <a:spcPct val="150000"/>
              </a:lnSpc>
            </a:pP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모든 교원자격증 발급 전 교직인성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적성검사에서 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2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회 이상의 적격판정을 받아야 한다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/>
            </a:r>
            <a:b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</a:b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   (</a:t>
            </a:r>
            <a:r>
              <a:rPr lang="ko-KR" altLang="en-US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현직교사 포함</a:t>
            </a: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     </a:t>
            </a:r>
          </a:p>
          <a:p>
            <a:pPr algn="l" latinLnBrk="1">
              <a:lnSpc>
                <a:spcPct val="150000"/>
              </a:lnSpc>
            </a:pPr>
            <a:r>
              <a:rPr lang="en-US" altLang="ko-KR" sz="2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                                                           </a:t>
            </a:r>
            <a:r>
              <a:rPr lang="en-US" altLang="ko-KR" sz="2800" kern="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</a:t>
            </a:r>
            <a:r>
              <a:rPr lang="ko-KR" altLang="en-US" sz="2800" kern="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세부 내용 </a:t>
            </a:r>
            <a:r>
              <a:rPr lang="en-US" altLang="ko-KR" sz="2800" kern="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OT</a:t>
            </a:r>
            <a:r>
              <a:rPr lang="ko-KR" altLang="en-US" sz="2800" kern="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책자 참조</a:t>
            </a:r>
            <a:r>
              <a:rPr lang="en-US" altLang="ko-KR" sz="2800" kern="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</a:t>
            </a:r>
            <a:endParaRPr lang="ko-KR" altLang="en-US" sz="2800" kern="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</p:txBody>
      </p:sp>
      <p:pic>
        <p:nvPicPr>
          <p:cNvPr id="21" name="그림 20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243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2"/>
          <p:cNvSpPr txBox="1">
            <a:spLocks/>
          </p:cNvSpPr>
          <p:nvPr/>
        </p:nvSpPr>
        <p:spPr>
          <a:xfrm>
            <a:off x="-986432" y="196280"/>
            <a:ext cx="7128792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ko-KR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  <a:cs typeface="+mj-cs"/>
              </a:rPr>
              <a:t>교원자격증 취득안내</a:t>
            </a:r>
            <a:endParaRPr kumimoji="0" lang="ko-KR" alt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강원교육모두 Bold" panose="02020603020101020101" pitchFamily="18" charset="-127"/>
              <a:ea typeface="강원교육모두 Bold" panose="02020603020101020101" pitchFamily="18" charset="-127"/>
              <a:cs typeface="+mj-cs"/>
              <a:sym typeface="Gill Sans" pitchFamily="124" charset="0"/>
            </a:endParaRPr>
          </a:p>
        </p:txBody>
      </p:sp>
      <p:pic>
        <p:nvPicPr>
          <p:cNvPr id="21" name="그림 20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96" y="1204392"/>
            <a:ext cx="9063194" cy="854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8" y="1084647"/>
            <a:ext cx="7056784" cy="371109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25" y="4795738"/>
            <a:ext cx="11377264" cy="476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40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2"/>
          <p:cNvSpPr txBox="1">
            <a:spLocks/>
          </p:cNvSpPr>
          <p:nvPr/>
        </p:nvSpPr>
        <p:spPr>
          <a:xfrm>
            <a:off x="-1778520" y="191221"/>
            <a:ext cx="7128792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ko-KR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  <a:cs typeface="+mj-cs"/>
              </a:rPr>
              <a:t>장학금 안내</a:t>
            </a:r>
            <a:endParaRPr kumimoji="0" lang="ko-KR" alt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강원교육모두 Bold" panose="02020603020101020101" pitchFamily="18" charset="-127"/>
              <a:ea typeface="강원교육모두 Bold" panose="02020603020101020101" pitchFamily="18" charset="-127"/>
              <a:cs typeface="+mj-cs"/>
              <a:sym typeface="Gill Sans" pitchFamily="124" charset="0"/>
            </a:endParaRPr>
          </a:p>
        </p:txBody>
      </p:sp>
      <p:sp>
        <p:nvSpPr>
          <p:cNvPr id="5" name="모서리가 둥근 직사각형 4"/>
          <p:cNvSpPr/>
          <p:nvPr/>
        </p:nvSpPr>
        <p:spPr bwMode="auto">
          <a:xfrm>
            <a:off x="597744" y="2356520"/>
            <a:ext cx="11953328" cy="6984776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강원교육모두 Bold" panose="02020603020101020101" pitchFamily="18" charset="-127"/>
              <a:ea typeface="강원교육모두 Bold" panose="02020603020101020101" pitchFamily="18" charset="-127"/>
              <a:sym typeface="Gill Sans" pitchFamily="12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101800" y="2870730"/>
            <a:ext cx="11305256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latinLnBrk="1"/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성적우수장학금</a:t>
            </a:r>
            <a:endParaRPr lang="en-US" altLang="ko-KR" sz="32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ko-KR" altLang="en-US" sz="15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</a:t>
            </a:r>
            <a:r>
              <a:rPr lang="ko-KR" altLang="en-US" sz="32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원우회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임원장학금</a:t>
            </a:r>
            <a:endParaRPr lang="en-US" altLang="ko-KR" sz="32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ko-KR" altLang="en-US" sz="15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우수동문장학금</a:t>
            </a:r>
            <a:endParaRPr lang="en-US" altLang="ko-KR" sz="32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ko-KR" altLang="en-US" sz="15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현직공무원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현직 초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․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중등교원 장학금</a:t>
            </a:r>
          </a:p>
          <a:p>
            <a:pPr lvl="1" algn="l" latinLnBrk="1"/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	(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단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사립학교교직원연금 또는 공무원연금에 가입되어 있는 </a:t>
            </a:r>
            <a:r>
              <a:rPr lang="ko-KR" altLang="en-US" sz="32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교원및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공무원에 한함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 </a:t>
            </a:r>
          </a:p>
          <a:p>
            <a:pPr algn="l" latinLnBrk="1"/>
            <a:endParaRPr lang="ko-KR" altLang="en-US" sz="15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</a:t>
            </a:r>
            <a:r>
              <a:rPr lang="ko-KR" altLang="en-US" sz="32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교직특성화장학금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(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글로벌탐방지원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</a:t>
            </a:r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임용특강지원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)</a:t>
            </a:r>
          </a:p>
          <a:p>
            <a:pPr algn="l" latinLnBrk="1"/>
            <a:endParaRPr lang="ko-KR" altLang="en-US" sz="15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en-US" altLang="ko-KR" sz="32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latinLnBrk="1"/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장학금은 공지를 받은 후 해당되는 학생이 절차에 따라 </a:t>
            </a:r>
            <a:endParaRPr lang="en-US" altLang="ko-KR" sz="32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latinLnBrk="1"/>
            <a:r>
              <a:rPr lang="ko-KR" altLang="en-US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본인이 신청해야 합니다</a:t>
            </a:r>
            <a:r>
              <a:rPr lang="en-US" altLang="ko-KR" sz="32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.</a:t>
            </a:r>
            <a:endParaRPr lang="ko-KR" altLang="en-US" sz="32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</p:txBody>
      </p:sp>
      <p:pic>
        <p:nvPicPr>
          <p:cNvPr id="21" name="그림 20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723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35" y="2140496"/>
            <a:ext cx="12836165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51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 bwMode="auto">
          <a:xfrm>
            <a:off x="597744" y="2356520"/>
            <a:ext cx="11953328" cy="6984776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강원교육모두 Bold" panose="02020603020101020101" pitchFamily="18" charset="-127"/>
              <a:ea typeface="강원교육모두 Bold" panose="02020603020101020101" pitchFamily="18" charset="-127"/>
              <a:sym typeface="Gill Sans" pitchFamily="12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101800" y="2870730"/>
            <a:ext cx="113052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latinLnBrk="1">
              <a:lnSpc>
                <a:spcPct val="250000"/>
              </a:lnSpc>
            </a:pPr>
            <a:r>
              <a:rPr lang="en-US" altLang="ko-KR" sz="3200" b="1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**</a:t>
            </a:r>
            <a:r>
              <a:rPr lang="ko-KR" altLang="en-US" sz="3200" b="1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자세한 내용은 </a:t>
            </a:r>
            <a:endParaRPr lang="en-US" altLang="ko-KR" sz="3200" b="1" dirty="0" smtClean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>
              <a:lnSpc>
                <a:spcPct val="250000"/>
              </a:lnSpc>
            </a:pPr>
            <a:r>
              <a:rPr lang="ko-KR" altLang="en-US" sz="3200" b="1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교육대학원 홈페이지 공지사항과 아동복지학부 홈페이지</a:t>
            </a:r>
            <a:endParaRPr lang="en-US" altLang="ko-KR" sz="3200" b="1" dirty="0" smtClean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>
              <a:lnSpc>
                <a:spcPct val="250000"/>
              </a:lnSpc>
            </a:pPr>
            <a:r>
              <a:rPr lang="en-US" altLang="ko-KR" sz="3200" b="1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2026</a:t>
            </a:r>
            <a:r>
              <a:rPr lang="ko-KR" altLang="en-US" sz="3200" b="1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학년도 교육대학원 학사</a:t>
            </a:r>
            <a:r>
              <a:rPr lang="en-US" altLang="ko-KR" sz="3200" b="1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&amp; </a:t>
            </a:r>
            <a:r>
              <a:rPr lang="ko-KR" altLang="en-US" sz="3200" b="1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교직 가이드 내용을</a:t>
            </a:r>
            <a:endParaRPr lang="en-US" altLang="ko-KR" sz="3200" b="1" dirty="0" smtClean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>
              <a:lnSpc>
                <a:spcPct val="250000"/>
              </a:lnSpc>
            </a:pPr>
            <a:r>
              <a:rPr lang="ko-KR" altLang="en-US" sz="3200" b="1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꼭 확인 하시어 불이익이 없도록 유의해주세요</a:t>
            </a:r>
            <a:r>
              <a:rPr lang="en-US" altLang="ko-KR" sz="3200" b="1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.</a:t>
            </a:r>
            <a:endParaRPr lang="ko-KR" altLang="en-US" sz="3200" b="1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</p:txBody>
      </p:sp>
      <p:pic>
        <p:nvPicPr>
          <p:cNvPr id="21" name="그림 20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376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 bwMode="auto">
          <a:xfrm>
            <a:off x="597744" y="2356520"/>
            <a:ext cx="11953328" cy="6984776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강원교육모두 Bold" panose="02020603020101020101" pitchFamily="18" charset="-127"/>
              <a:ea typeface="강원교육모두 Bold" panose="02020603020101020101" pitchFamily="18" charset="-127"/>
              <a:sym typeface="Gill Sans" pitchFamily="124" charset="0"/>
            </a:endParaRPr>
          </a:p>
        </p:txBody>
      </p:sp>
      <p:pic>
        <p:nvPicPr>
          <p:cNvPr id="21" name="그림 20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4906"/>
            <a:ext cx="13004800" cy="6175235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 bwMode="auto">
          <a:xfrm>
            <a:off x="29955" y="3580656"/>
            <a:ext cx="936104" cy="432048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pitchFamily="124" charset="0"/>
              <a:ea typeface="ヒラギノ角ゴ Pro W3" pitchFamily="124" charset="-128"/>
              <a:sym typeface="Gill Sans" pitchFamily="12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99" y="7325072"/>
            <a:ext cx="12721801" cy="6744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 bwMode="auto">
          <a:xfrm>
            <a:off x="141499" y="7325072"/>
            <a:ext cx="12721801" cy="674409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pitchFamily="124" charset="0"/>
              <a:ea typeface="ヒラギノ角ゴ Pro W3" pitchFamily="124" charset="-128"/>
              <a:sym typeface="Gill Sans" pitchFamily="12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73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49872" y="3220616"/>
            <a:ext cx="10464800" cy="2871787"/>
          </a:xfrm>
        </p:spPr>
        <p:txBody>
          <a:bodyPr/>
          <a:lstStyle/>
          <a:p>
            <a:r>
              <a:rPr lang="ko-KR" altLang="en-US" sz="13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감사합니다</a:t>
            </a:r>
            <a:r>
              <a:rPr lang="en-US" altLang="ko-KR" sz="138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.</a:t>
            </a:r>
            <a:endParaRPr lang="ko-KR" altLang="en-US" sz="138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</p:txBody>
      </p:sp>
      <p:pic>
        <p:nvPicPr>
          <p:cNvPr id="3" name="그림 2" descr="ui-05.gif"/>
          <p:cNvPicPr>
            <a:picLocks noChangeAspect="1"/>
          </p:cNvPicPr>
          <p:nvPr/>
        </p:nvPicPr>
        <p:blipFill>
          <a:blip r:embed="rId2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1635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02800" y="8918123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제목 2"/>
          <p:cNvSpPr txBox="1">
            <a:spLocks/>
          </p:cNvSpPr>
          <p:nvPr/>
        </p:nvSpPr>
        <p:spPr>
          <a:xfrm>
            <a:off x="-1922536" y="326127"/>
            <a:ext cx="7776864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endParaRPr lang="en-US" altLang="ko-KR" sz="3500" kern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모두 Light" panose="02020603020101020101" pitchFamily="18" charset="-127"/>
              <a:ea typeface="강원교육모두 Light" panose="02020603020101020101" pitchFamily="18" charset="-127"/>
              <a:cs typeface="+mj-cs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63499" y="0"/>
            <a:ext cx="12941301" cy="9626600"/>
          </a:xfrm>
          <a:prstGeom prst="rect">
            <a:avLst/>
          </a:prstGeom>
          <a:noFill/>
          <a:ln w="127000">
            <a:solidFill>
              <a:srgbClr val="002D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ko-KR" altLang="en-US" dirty="0"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</p:txBody>
      </p:sp>
      <p:sp>
        <p:nvSpPr>
          <p:cNvPr id="10" name="제목 2"/>
          <p:cNvSpPr txBox="1">
            <a:spLocks/>
          </p:cNvSpPr>
          <p:nvPr/>
        </p:nvSpPr>
        <p:spPr>
          <a:xfrm>
            <a:off x="-446372" y="263229"/>
            <a:ext cx="7128792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ko-KR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Light" panose="02020603020101020101" pitchFamily="18" charset="-127"/>
                <a:ea typeface="강원교육모두 Light" panose="02020603020101020101" pitchFamily="18" charset="-127"/>
                <a:cs typeface="+mj-cs"/>
              </a:rPr>
              <a:t>유아교육전공 교수님 소개</a:t>
            </a:r>
            <a:endParaRPr kumimoji="0" lang="ko-KR" alt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강원교육모두 Light" panose="02020603020101020101" pitchFamily="18" charset="-127"/>
              <a:ea typeface="강원교육모두 Light" panose="02020603020101020101" pitchFamily="18" charset="-127"/>
              <a:cs typeface="+mj-cs"/>
              <a:sym typeface="Gill Sans" pitchFamily="12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15007" y="2694550"/>
            <a:ext cx="4176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2000" b="1" dirty="0" smtClean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정선아  교수님</a:t>
            </a:r>
            <a:endParaRPr lang="ko-KR" altLang="en-US" sz="2000" b="1" dirty="0">
              <a:solidFill>
                <a:schemeClr val="tx2"/>
              </a:solidFill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  <a:p>
            <a:pPr algn="l"/>
            <a:r>
              <a:rPr lang="ko-KR" altLang="en-US" sz="2000" b="1" dirty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</a:p>
          <a:p>
            <a:pPr algn="l"/>
            <a:r>
              <a:rPr lang="ko-KR" altLang="en-US" sz="2000" b="1" dirty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교내위치</a:t>
            </a:r>
            <a:r>
              <a:rPr lang="en-US" altLang="ko-KR" sz="2000" b="1" dirty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: </a:t>
            </a:r>
            <a:r>
              <a:rPr lang="ko-KR" altLang="en-US" sz="2000" b="1" dirty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  <a:r>
              <a:rPr lang="ko-KR" altLang="en-US" sz="2000" b="1" dirty="0" err="1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순헌관</a:t>
            </a:r>
            <a:r>
              <a:rPr lang="ko-KR" altLang="en-US" sz="2000" b="1" dirty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  <a:r>
              <a:rPr lang="en-US" altLang="ko-KR" sz="2000" b="1" dirty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1003</a:t>
            </a:r>
            <a:r>
              <a:rPr lang="ko-KR" altLang="en-US" sz="2000" b="1" dirty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호</a:t>
            </a:r>
          </a:p>
          <a:p>
            <a:pPr algn="l"/>
            <a:r>
              <a:rPr lang="ko-KR" altLang="en-US" sz="2000" b="1" dirty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</a:p>
          <a:p>
            <a:pPr algn="l"/>
            <a:r>
              <a:rPr lang="ko-KR" altLang="en-US" sz="2000" b="1" dirty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전화</a:t>
            </a:r>
            <a:r>
              <a:rPr lang="en-US" altLang="ko-KR" sz="2000" b="1" dirty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: </a:t>
            </a:r>
            <a:r>
              <a:rPr lang="ko-KR" altLang="en-US" sz="2000" b="1" dirty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  <a:r>
              <a:rPr lang="en-US" altLang="ko-KR" sz="2000" b="1" dirty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02-710-9834</a:t>
            </a:r>
          </a:p>
          <a:p>
            <a:pPr algn="l"/>
            <a:r>
              <a:rPr lang="en-US" altLang="ko-KR" sz="2000" b="1" dirty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</a:p>
          <a:p>
            <a:pPr algn="l"/>
            <a:r>
              <a:rPr lang="ko-KR" altLang="en-US" sz="2000" b="1" dirty="0" err="1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이메일</a:t>
            </a:r>
            <a:r>
              <a:rPr lang="en-US" altLang="ko-KR" sz="2000" b="1" dirty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: </a:t>
            </a:r>
            <a:r>
              <a:rPr lang="ko-KR" altLang="en-US" sz="2000" b="1" dirty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  <a:r>
              <a:rPr lang="en-US" altLang="ko-KR" sz="2000" b="1" dirty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chung78@sm.ac.kr</a:t>
            </a:r>
          </a:p>
          <a:p>
            <a:pPr algn="l"/>
            <a:r>
              <a:rPr lang="en-US" altLang="ko-KR" sz="2000" b="1" dirty="0">
                <a:solidFill>
                  <a:schemeClr val="tx2"/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</a:p>
          <a:p>
            <a:pPr algn="l"/>
            <a:r>
              <a:rPr lang="en-US" altLang="ko-KR" sz="2000" dirty="0">
                <a:solidFill>
                  <a:schemeClr val="bg1">
                    <a:lumMod val="50000"/>
                  </a:schemeClr>
                </a:solidFill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r="1534" b="3639"/>
          <a:stretch/>
        </p:blipFill>
        <p:spPr>
          <a:xfrm>
            <a:off x="7049878" y="2714722"/>
            <a:ext cx="1872208" cy="239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r="4456" b="3527"/>
          <a:stretch/>
        </p:blipFill>
        <p:spPr>
          <a:xfrm>
            <a:off x="651138" y="2653629"/>
            <a:ext cx="1795389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직사각형 12"/>
          <p:cNvSpPr/>
          <p:nvPr/>
        </p:nvSpPr>
        <p:spPr>
          <a:xfrm>
            <a:off x="9322787" y="5852587"/>
            <a:ext cx="287851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2000" b="1" dirty="0" smtClean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정연아 </a:t>
            </a:r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교수님</a:t>
            </a:r>
          </a:p>
          <a:p>
            <a:pPr algn="l"/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</a:p>
          <a:p>
            <a:pPr algn="l"/>
            <a:r>
              <a:rPr lang="ko-KR" altLang="en-US" sz="2000" b="1" dirty="0" err="1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교내위치</a:t>
            </a:r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: </a:t>
            </a:r>
            <a:r>
              <a:rPr lang="ko-KR" altLang="en-US" sz="2000" b="1" dirty="0" err="1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순헌관</a:t>
            </a:r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905</a:t>
            </a:r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호</a:t>
            </a:r>
            <a:endParaRPr lang="en-US" altLang="ko-KR" sz="2000" b="1" dirty="0"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  <a:p>
            <a:pPr algn="l"/>
            <a:endParaRPr lang="ko-KR" altLang="en-US" sz="2000" b="1" dirty="0"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  <a:p>
            <a:pPr algn="l"/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전화</a:t>
            </a:r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: </a:t>
            </a:r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02-2077-7792</a:t>
            </a:r>
          </a:p>
          <a:p>
            <a:pPr algn="l"/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</a:p>
          <a:p>
            <a:pPr algn="l"/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이메일</a:t>
            </a:r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: </a:t>
            </a:r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younahj@sm.ac.kr</a:t>
            </a:r>
          </a:p>
          <a:p>
            <a:pPr algn="l"/>
            <a:endParaRPr lang="en-US" altLang="ko-KR" sz="2000" b="1" dirty="0"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  <a:p>
            <a:pPr algn="l"/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</a:p>
          <a:p>
            <a:pPr algn="l"/>
            <a:r>
              <a:rPr lang="en-US" altLang="ko-KR" sz="2000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  <a:endParaRPr lang="ko-KR" altLang="en-US" sz="2000" dirty="0"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810095" y="5872237"/>
            <a:ext cx="37660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2000" b="1" dirty="0" smtClean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김유미  교수님</a:t>
            </a:r>
            <a:endParaRPr lang="ko-KR" altLang="en-US" sz="2000" b="1" dirty="0"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  <a:p>
            <a:pPr algn="l"/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</a:p>
          <a:p>
            <a:pPr algn="l"/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교내위치</a:t>
            </a:r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: </a:t>
            </a:r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수련교수회관 </a:t>
            </a:r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211</a:t>
            </a:r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호</a:t>
            </a:r>
          </a:p>
          <a:p>
            <a:pPr algn="l"/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</a:p>
          <a:p>
            <a:pPr algn="l"/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전화</a:t>
            </a:r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: </a:t>
            </a:r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02-710-9008</a:t>
            </a:r>
          </a:p>
          <a:p>
            <a:pPr algn="l"/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</a:p>
          <a:p>
            <a:pPr algn="l"/>
            <a:r>
              <a:rPr lang="ko-KR" altLang="en-US" sz="2000" b="1" dirty="0" err="1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이메일</a:t>
            </a:r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: yumikim7@sm.ac.kr</a:t>
            </a:r>
          </a:p>
          <a:p>
            <a:pPr algn="l"/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</a:p>
          <a:p>
            <a:pPr algn="l"/>
            <a:r>
              <a:rPr lang="en-US" altLang="ko-KR" sz="2000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  <a:endParaRPr lang="ko-KR" altLang="en-US" sz="2000" dirty="0"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8" y="5852587"/>
            <a:ext cx="1872208" cy="2571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69" y="5852587"/>
            <a:ext cx="1794217" cy="2510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직사각형 13"/>
          <p:cNvSpPr/>
          <p:nvPr/>
        </p:nvSpPr>
        <p:spPr>
          <a:xfrm>
            <a:off x="2723607" y="2714722"/>
            <a:ext cx="42312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윤은주 </a:t>
            </a:r>
            <a:r>
              <a:rPr lang="ko-KR" altLang="en-US" sz="2000" b="1" dirty="0" smtClean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교수님</a:t>
            </a:r>
            <a:r>
              <a:rPr lang="en-US" altLang="ko-KR" sz="2000" b="1" dirty="0" smtClean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(2026</a:t>
            </a:r>
            <a:r>
              <a:rPr lang="ko-KR" altLang="en-US" sz="2000" b="1" dirty="0" smtClean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학년도 전공주임교수님</a:t>
            </a:r>
            <a:r>
              <a:rPr lang="en-US" altLang="ko-KR" sz="2000" b="1" dirty="0" smtClean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)</a:t>
            </a:r>
          </a:p>
          <a:p>
            <a:pPr algn="l"/>
            <a:endParaRPr lang="ko-KR" altLang="en-US" sz="2000" b="1" dirty="0"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  <a:p>
            <a:pPr algn="l"/>
            <a:r>
              <a:rPr lang="ko-KR" altLang="en-US" sz="2000" b="1" dirty="0" err="1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교내위치</a:t>
            </a:r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: </a:t>
            </a:r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  <a:r>
              <a:rPr lang="ko-KR" altLang="en-US" sz="2000" b="1" dirty="0" err="1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행파관</a:t>
            </a:r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506</a:t>
            </a:r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호</a:t>
            </a:r>
          </a:p>
          <a:p>
            <a:pPr algn="l"/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</a:p>
          <a:p>
            <a:pPr algn="l"/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전화</a:t>
            </a:r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: </a:t>
            </a:r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02-2077-7555</a:t>
            </a:r>
          </a:p>
          <a:p>
            <a:pPr algn="l"/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</a:p>
          <a:p>
            <a:pPr algn="l"/>
            <a:r>
              <a:rPr lang="ko-KR" altLang="en-US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이메일</a:t>
            </a:r>
            <a:r>
              <a:rPr lang="en-US" altLang="ko-KR" sz="2000" b="1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:eunjuyun@sm.ac.kr</a:t>
            </a:r>
          </a:p>
          <a:p>
            <a:pPr algn="l"/>
            <a:r>
              <a:rPr lang="en-US" altLang="ko-KR" sz="2000" b="1" dirty="0" smtClean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  <a:endParaRPr lang="en-US" altLang="ko-KR" sz="2000" b="1" dirty="0"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  <a:p>
            <a:pPr algn="l"/>
            <a:r>
              <a:rPr lang="en-US" altLang="ko-KR" sz="2000" dirty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 </a:t>
            </a:r>
            <a:endParaRPr lang="ko-KR" altLang="en-US" sz="2000" dirty="0"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685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02800" y="8918123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제목 2"/>
          <p:cNvSpPr txBox="1">
            <a:spLocks/>
          </p:cNvSpPr>
          <p:nvPr/>
        </p:nvSpPr>
        <p:spPr>
          <a:xfrm>
            <a:off x="-1994544" y="263229"/>
            <a:ext cx="7776864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endParaRPr lang="en-US" altLang="ko-KR" sz="3500" kern="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모두 Light" panose="02020603020101020101" pitchFamily="18" charset="-127"/>
              <a:ea typeface="강원교육모두 Light" panose="02020603020101020101" pitchFamily="18" charset="-127"/>
              <a:cs typeface="+mj-cs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63499" y="63501"/>
            <a:ext cx="12941301" cy="9626600"/>
          </a:xfrm>
          <a:prstGeom prst="rect">
            <a:avLst/>
          </a:prstGeom>
          <a:noFill/>
          <a:ln w="127000">
            <a:solidFill>
              <a:srgbClr val="002D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ko-KR" altLang="en-US"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</p:txBody>
      </p:sp>
      <p:sp>
        <p:nvSpPr>
          <p:cNvPr id="10" name="제목 2"/>
          <p:cNvSpPr txBox="1">
            <a:spLocks/>
          </p:cNvSpPr>
          <p:nvPr/>
        </p:nvSpPr>
        <p:spPr>
          <a:xfrm>
            <a:off x="-1281272" y="247058"/>
            <a:ext cx="7128792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ko-KR" alt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Light" panose="02020603020101020101" pitchFamily="18" charset="-127"/>
                <a:ea typeface="강원교육모두 Light" panose="02020603020101020101" pitchFamily="18" charset="-127"/>
                <a:cs typeface="+mj-cs"/>
              </a:rPr>
              <a:t>학과 사무실 안내</a:t>
            </a:r>
            <a:endParaRPr kumimoji="0" lang="ko-KR" alt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강원교육모두 Light" panose="02020603020101020101" pitchFamily="18" charset="-127"/>
              <a:ea typeface="강원교육모두 Light" panose="02020603020101020101" pitchFamily="18" charset="-127"/>
              <a:cs typeface="+mj-cs"/>
              <a:sym typeface="Gill Sans" pitchFamily="124" charset="0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108769"/>
              </p:ext>
            </p:extLst>
          </p:nvPr>
        </p:nvGraphicFramePr>
        <p:xfrm>
          <a:off x="1281820" y="2500536"/>
          <a:ext cx="10801200" cy="5520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8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2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000" dirty="0">
                          <a:solidFill>
                            <a:schemeClr val="tx1"/>
                          </a:solidFill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대학원 학과 사무실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000" dirty="0">
                          <a:solidFill>
                            <a:schemeClr val="tx1"/>
                          </a:solidFill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교육대학원 </a:t>
                      </a:r>
                      <a:r>
                        <a:rPr lang="ko-KR" altLang="en-US" sz="3000" dirty="0" err="1">
                          <a:solidFill>
                            <a:schemeClr val="tx1"/>
                          </a:solidFill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교학팀</a:t>
                      </a:r>
                      <a:endParaRPr lang="ko-KR" altLang="en-US" sz="3000" dirty="0">
                        <a:solidFill>
                          <a:schemeClr val="tx1"/>
                        </a:solidFill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533">
                <a:tc>
                  <a:txBody>
                    <a:bodyPr/>
                    <a:lstStyle/>
                    <a:p>
                      <a:pPr algn="l" latinLnBrk="1"/>
                      <a:endParaRPr lang="en-US" altLang="ko-KR" sz="2500" dirty="0"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  <a:p>
                      <a:pPr algn="l" latinLnBrk="1"/>
                      <a:r>
                        <a:rPr lang="ko-KR" altLang="en-US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위치</a:t>
                      </a:r>
                      <a:r>
                        <a:rPr lang="en-US" altLang="ko-KR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: </a:t>
                      </a:r>
                      <a:r>
                        <a:rPr lang="ko-KR" altLang="en-US" sz="2500" b="1" dirty="0" err="1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순헌관</a:t>
                      </a:r>
                      <a:r>
                        <a:rPr lang="ko-KR" altLang="en-US" sz="2500" b="1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 </a:t>
                      </a:r>
                      <a:r>
                        <a:rPr lang="en-US" altLang="ko-KR" sz="2500" b="1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425</a:t>
                      </a:r>
                      <a:r>
                        <a:rPr lang="ko-KR" altLang="en-US" sz="2500" b="1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호</a:t>
                      </a:r>
                      <a:endParaRPr lang="en-US" altLang="ko-KR" sz="2500" b="1" dirty="0"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  <a:p>
                      <a:pPr algn="l" latinLnBrk="1"/>
                      <a:endParaRPr lang="en-US" altLang="ko-KR" sz="2500" dirty="0"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  <a:p>
                      <a:pPr algn="l" latinLnBrk="1"/>
                      <a:r>
                        <a:rPr lang="ko-KR" altLang="en-US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번호</a:t>
                      </a:r>
                      <a:r>
                        <a:rPr lang="en-US" altLang="ko-KR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: </a:t>
                      </a:r>
                      <a:r>
                        <a:rPr lang="en-US" altLang="ko-KR" sz="2500" b="1" dirty="0" smtClean="0">
                          <a:solidFill>
                            <a:srgbClr val="FF0000"/>
                          </a:solidFill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02)710-9159</a:t>
                      </a:r>
                      <a:endParaRPr lang="en-US" altLang="ko-KR" sz="2500" b="1" dirty="0">
                        <a:solidFill>
                          <a:srgbClr val="FF0000"/>
                        </a:solidFill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2500" dirty="0"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메일주소 </a:t>
                      </a:r>
                      <a:r>
                        <a:rPr lang="en-US" altLang="ko-KR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: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500" b="1" u="sng" kern="1200" dirty="0">
                          <a:solidFill>
                            <a:srgbClr val="FF0000"/>
                          </a:solidFill>
                          <a:effectLst/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  <a:cs typeface="+mn-cs"/>
                        </a:rPr>
                        <a:t>childwelfare@sookmyung.ac.kr</a:t>
                      </a:r>
                      <a:endParaRPr lang="en-US" altLang="ko-KR" sz="2500" b="1" kern="1200" dirty="0">
                        <a:solidFill>
                          <a:srgbClr val="FF0000"/>
                        </a:solidFill>
                        <a:effectLst/>
                        <a:latin typeface="오아 고딕 Medium" panose="020B0603000000000000" pitchFamily="34" charset="-127"/>
                        <a:ea typeface="오아 고딕 Medium" panose="020B0603000000000000" pitchFamily="34" charset="-127"/>
                        <a:cs typeface="+mn-cs"/>
                      </a:endParaRPr>
                    </a:p>
                    <a:p>
                      <a:pPr algn="l" latinLnBrk="1"/>
                      <a:endParaRPr lang="en-US" altLang="ko-KR" sz="2500" dirty="0"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주요업무 </a:t>
                      </a:r>
                      <a:r>
                        <a:rPr lang="en-US" altLang="ko-KR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: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전공행사</a:t>
                      </a:r>
                      <a:r>
                        <a:rPr lang="en-US" altLang="ko-KR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, </a:t>
                      </a:r>
                      <a:r>
                        <a:rPr lang="ko-KR" altLang="en-US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논문</a:t>
                      </a:r>
                      <a:r>
                        <a:rPr lang="en-US" altLang="ko-KR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, </a:t>
                      </a:r>
                      <a:r>
                        <a:rPr lang="ko-KR" altLang="en-US" sz="2500" dirty="0" err="1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프로포절</a:t>
                      </a:r>
                      <a:r>
                        <a:rPr lang="en-US" altLang="ko-KR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/>
                      </a:r>
                      <a:br>
                        <a:rPr lang="en-US" altLang="ko-KR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</a:br>
                      <a:r>
                        <a:rPr lang="ko-KR" altLang="en-US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전공과목 등에 대한 문의</a:t>
                      </a:r>
                      <a:endParaRPr lang="en-US" altLang="ko-KR" sz="2500" dirty="0"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  <a:p>
                      <a:pPr algn="l" latinLnBrk="1"/>
                      <a:endParaRPr lang="en-US" altLang="ko-KR" sz="2500" dirty="0"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endParaRPr lang="en-US" altLang="ko-KR" sz="2500" dirty="0"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  <a:p>
                      <a:pPr algn="l" latinLnBrk="1"/>
                      <a:r>
                        <a:rPr lang="ko-KR" altLang="en-US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위치</a:t>
                      </a:r>
                      <a:r>
                        <a:rPr lang="en-US" altLang="ko-KR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: </a:t>
                      </a:r>
                      <a:r>
                        <a:rPr lang="ko-KR" altLang="en-US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진리관 </a:t>
                      </a:r>
                      <a:r>
                        <a:rPr lang="en-US" altLang="ko-KR" sz="2500" dirty="0" smtClean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504</a:t>
                      </a:r>
                      <a:r>
                        <a:rPr lang="ko-KR" altLang="en-US" sz="2500" dirty="0" smtClean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호</a:t>
                      </a:r>
                      <a:endParaRPr lang="en-US" altLang="ko-KR" sz="2500" dirty="0"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  <a:p>
                      <a:pPr algn="l" latinLnBrk="1"/>
                      <a:endParaRPr lang="en-US" altLang="ko-KR" sz="2500" dirty="0"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  <a:p>
                      <a:pPr algn="l" latinLnBrk="1"/>
                      <a:r>
                        <a:rPr lang="ko-KR" altLang="en-US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번호</a:t>
                      </a:r>
                      <a:r>
                        <a:rPr lang="en-US" altLang="ko-KR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: </a:t>
                      </a:r>
                    </a:p>
                    <a:p>
                      <a:pPr algn="l" latinLnBrk="1"/>
                      <a:endParaRPr lang="en-US" altLang="ko-KR" sz="2500" dirty="0"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  <a:p>
                      <a:pPr algn="l" latinLnBrk="1"/>
                      <a:endParaRPr lang="en-US" altLang="ko-KR" sz="2500" dirty="0"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  <a:p>
                      <a:pPr algn="l" latinLnBrk="1"/>
                      <a:endParaRPr lang="en-US" altLang="ko-KR" sz="2500" dirty="0"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  <a:p>
                      <a:pPr algn="l" latinLnBrk="1"/>
                      <a:endParaRPr lang="en-US" altLang="ko-KR" sz="2500" dirty="0"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  <a:p>
                      <a:pPr algn="l" latinLnBrk="1"/>
                      <a:r>
                        <a:rPr lang="ko-KR" altLang="en-US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주요업무</a:t>
                      </a:r>
                      <a:r>
                        <a:rPr lang="en-US" altLang="ko-KR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: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500" b="1" u="sng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교직이수</a:t>
                      </a:r>
                      <a:r>
                        <a:rPr lang="en-US" altLang="ko-KR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, </a:t>
                      </a:r>
                      <a:r>
                        <a:rPr lang="ko-KR" altLang="en-US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실습</a:t>
                      </a:r>
                      <a:r>
                        <a:rPr lang="en-US" altLang="ko-KR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, </a:t>
                      </a:r>
                      <a:r>
                        <a:rPr lang="ko-KR" altLang="en-US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봉사활동</a:t>
                      </a:r>
                      <a:r>
                        <a:rPr lang="en-US" altLang="ko-KR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/>
                      </a:r>
                      <a:br>
                        <a:rPr lang="en-US" altLang="ko-KR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</a:br>
                      <a:r>
                        <a:rPr lang="ko-KR" altLang="en-US" sz="2500" dirty="0" err="1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학적변동</a:t>
                      </a:r>
                      <a:r>
                        <a:rPr lang="ko-KR" altLang="en-US" sz="250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 등에 대한 문의</a:t>
                      </a:r>
                      <a:endParaRPr lang="en-US" altLang="ko-KR" sz="2500" dirty="0"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  <a:p>
                      <a:pPr algn="l" latinLnBrk="1"/>
                      <a:endParaRPr lang="ko-KR" altLang="en-US" sz="2500" dirty="0"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407985"/>
              </p:ext>
            </p:extLst>
          </p:nvPr>
        </p:nvGraphicFramePr>
        <p:xfrm>
          <a:off x="8014568" y="4416178"/>
          <a:ext cx="4068452" cy="82828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24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학적</a:t>
                      </a:r>
                      <a:r>
                        <a:rPr lang="en-US" altLang="ko-KR" sz="2000" b="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, </a:t>
                      </a:r>
                      <a:r>
                        <a:rPr lang="ko-KR" altLang="en-US" sz="2000" b="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수업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latinLnBrk="1"/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02)2077-7887</a:t>
                      </a:r>
                      <a:endParaRPr lang="ko-KR" altLang="en-US" sz="2000" b="1" dirty="0">
                        <a:solidFill>
                          <a:srgbClr val="FF0000"/>
                        </a:solidFill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000" b="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입학</a:t>
                      </a:r>
                      <a:r>
                        <a:rPr lang="en-US" altLang="ko-KR" sz="2000" b="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, </a:t>
                      </a:r>
                      <a:r>
                        <a:rPr lang="ko-KR" altLang="en-US" sz="2000" b="0" dirty="0"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교직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1" dirty="0" smtClean="0">
                          <a:solidFill>
                            <a:srgbClr val="FF0000"/>
                          </a:solidFill>
                          <a:latin typeface="오아 고딕 Medium" panose="020B0603000000000000" pitchFamily="34" charset="-127"/>
                          <a:ea typeface="오아 고딕 Medium" panose="020B0603000000000000" pitchFamily="34" charset="-127"/>
                        </a:rPr>
                        <a:t>02)710-9629</a:t>
                      </a:r>
                      <a:endParaRPr lang="ko-KR" altLang="en-US" sz="2000" b="1" dirty="0">
                        <a:solidFill>
                          <a:srgbClr val="FF0000"/>
                        </a:solidFill>
                        <a:latin typeface="오아 고딕 Medium" panose="020B0603000000000000" pitchFamily="34" charset="-127"/>
                        <a:ea typeface="오아 고딕 Medium" panose="020B0603000000000000" pitchFamily="34" charset="-127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84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2"/>
          <p:cNvSpPr txBox="1">
            <a:spLocks/>
          </p:cNvSpPr>
          <p:nvPr/>
        </p:nvSpPr>
        <p:spPr>
          <a:xfrm>
            <a:off x="-1994544" y="263229"/>
            <a:ext cx="7776864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endParaRPr lang="en-US" altLang="ko-KR" sz="3500" kern="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모두 Light" panose="02020603020101020101" pitchFamily="18" charset="-127"/>
              <a:ea typeface="강원교육모두 Light" panose="02020603020101020101" pitchFamily="18" charset="-127"/>
              <a:cs typeface="+mj-cs"/>
            </a:endParaRPr>
          </a:p>
        </p:txBody>
      </p:sp>
      <p:sp>
        <p:nvSpPr>
          <p:cNvPr id="13" name="제목 2"/>
          <p:cNvSpPr txBox="1">
            <a:spLocks/>
          </p:cNvSpPr>
          <p:nvPr/>
        </p:nvSpPr>
        <p:spPr>
          <a:xfrm>
            <a:off x="-266352" y="263228"/>
            <a:ext cx="7128792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강원교육모두 Light" panose="02020603020101020101" pitchFamily="18" charset="-127"/>
                <a:ea typeface="강원교육모두 Light" panose="02020603020101020101" pitchFamily="18" charset="-127"/>
                <a:cs typeface="+mj-cs"/>
                <a:sym typeface="Gill Sans" pitchFamily="124" charset="0"/>
              </a:rPr>
              <a:t>아동복지학과 홈페이지 </a:t>
            </a:r>
            <a:r>
              <a:rPr kumimoji="0" lang="ko-KR" alt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강원교육모두 Light" panose="02020603020101020101" pitchFamily="18" charset="-127"/>
                <a:ea typeface="강원교육모두 Light" panose="02020603020101020101" pitchFamily="18" charset="-127"/>
                <a:cs typeface="+mj-cs"/>
                <a:sym typeface="Gill Sans" pitchFamily="124" charset="0"/>
              </a:rPr>
              <a:t>공지사항</a:t>
            </a:r>
            <a:endParaRPr kumimoji="0" lang="ko-KR" alt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강원교육모두 Light" panose="02020603020101020101" pitchFamily="18" charset="-127"/>
              <a:ea typeface="강원교육모두 Light" panose="02020603020101020101" pitchFamily="18" charset="-127"/>
              <a:cs typeface="+mj-cs"/>
              <a:sym typeface="Gill Sans" pitchFamily="124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63499" y="63501"/>
            <a:ext cx="12941301" cy="9626600"/>
          </a:xfrm>
          <a:prstGeom prst="rect">
            <a:avLst/>
          </a:prstGeom>
          <a:noFill/>
          <a:ln w="127000">
            <a:solidFill>
              <a:srgbClr val="002D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ko-KR" altLang="en-US"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</p:txBody>
      </p:sp>
      <p:pic>
        <p:nvPicPr>
          <p:cNvPr id="5" name="그림 4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02800" y="8918123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직사각형 5"/>
          <p:cNvSpPr/>
          <p:nvPr/>
        </p:nvSpPr>
        <p:spPr bwMode="auto">
          <a:xfrm>
            <a:off x="557485" y="2788087"/>
            <a:ext cx="11953328" cy="5102292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ko-KR" altLang="en-US" sz="4800" dirty="0" smtClean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아동복지학과 홈페이지</a:t>
            </a:r>
            <a:r>
              <a:rPr lang="en-US" altLang="ko-KR" sz="4800" dirty="0" smtClean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(</a:t>
            </a:r>
            <a:r>
              <a:rPr lang="ko-KR" altLang="en-US" sz="4800" dirty="0" smtClean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교육대학원 공지사항 이용</a:t>
            </a:r>
            <a:r>
              <a:rPr lang="en-US" altLang="ko-KR" sz="4800" dirty="0" smtClean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)</a:t>
            </a:r>
          </a:p>
          <a:p>
            <a:r>
              <a:rPr lang="en-US" altLang="ko-KR" sz="4800" b="1" u="sng" dirty="0" smtClean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childwelfare.sookmyung.ac.kr</a:t>
            </a:r>
          </a:p>
          <a:p>
            <a:endParaRPr lang="en-US" altLang="ko-KR" sz="4800" dirty="0"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  <a:p>
            <a:r>
              <a:rPr lang="ko-KR" altLang="en-US" sz="4800" dirty="0" smtClean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새로운 홈페이지가 단장 완료되었습니다</a:t>
            </a:r>
            <a:r>
              <a:rPr lang="en-US" altLang="ko-KR" sz="4800" dirty="0" smtClean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!</a:t>
            </a:r>
          </a:p>
          <a:p>
            <a:endParaRPr lang="en-US" altLang="ko-KR" sz="4800" dirty="0" smtClean="0"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  <a:p>
            <a:r>
              <a:rPr kumimoji="0" lang="ko-KR" altLang="en-US" sz="4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강원교육모두 Light" panose="02020603020101020101" pitchFamily="18" charset="-127"/>
                <a:ea typeface="강원교육모두 Light" panose="02020603020101020101" pitchFamily="18" charset="-127"/>
                <a:sym typeface="Gill Sans" pitchFamily="124" charset="0"/>
              </a:rPr>
              <a:t>해당 홈페이지는 별도의 회원가입없이</a:t>
            </a:r>
            <a:endParaRPr kumimoji="0" lang="en-US" altLang="ko-KR" sz="4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강원교육모두 Light" panose="02020603020101020101" pitchFamily="18" charset="-127"/>
              <a:ea typeface="강원교육모두 Light" panose="02020603020101020101" pitchFamily="18" charset="-127"/>
              <a:sym typeface="Gill Sans" pitchFamily="124" charset="0"/>
            </a:endParaRPr>
          </a:p>
          <a:p>
            <a:r>
              <a:rPr lang="ko-KR" altLang="en-US" sz="4800" dirty="0" smtClean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이용하실 수 있습니다</a:t>
            </a:r>
            <a:r>
              <a:rPr lang="en-US" altLang="ko-KR" sz="4800" dirty="0" smtClean="0">
                <a:latin typeface="강원교육모두 Light" panose="02020603020101020101" pitchFamily="18" charset="-127"/>
                <a:ea typeface="강원교육모두 Light" panose="02020603020101020101" pitchFamily="18" charset="-127"/>
              </a:rPr>
              <a:t>.</a:t>
            </a:r>
            <a:endParaRPr kumimoji="0" lang="en-US" altLang="ko-KR" sz="4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강원교육모두 Light" panose="02020603020101020101" pitchFamily="18" charset="-127"/>
              <a:ea typeface="강원교육모두 Light" panose="02020603020101020101" pitchFamily="18" charset="-127"/>
              <a:sym typeface="Gill Sans" pitchFamily="12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6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2"/>
          <p:cNvSpPr txBox="1">
            <a:spLocks/>
          </p:cNvSpPr>
          <p:nvPr/>
        </p:nvSpPr>
        <p:spPr>
          <a:xfrm>
            <a:off x="-1994544" y="263229"/>
            <a:ext cx="7776864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endParaRPr lang="en-US" altLang="ko-KR" sz="3500" kern="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모두 Light" panose="02020603020101020101" pitchFamily="18" charset="-127"/>
              <a:ea typeface="강원교육모두 Light" panose="02020603020101020101" pitchFamily="18" charset="-127"/>
              <a:cs typeface="+mj-cs"/>
            </a:endParaRPr>
          </a:p>
        </p:txBody>
      </p:sp>
      <p:sp>
        <p:nvSpPr>
          <p:cNvPr id="13" name="제목 2"/>
          <p:cNvSpPr txBox="1">
            <a:spLocks/>
          </p:cNvSpPr>
          <p:nvPr/>
        </p:nvSpPr>
        <p:spPr>
          <a:xfrm>
            <a:off x="-266352" y="263228"/>
            <a:ext cx="7128792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강원교육모두 Light" panose="02020603020101020101" pitchFamily="18" charset="-127"/>
                <a:ea typeface="강원교육모두 Light" panose="02020603020101020101" pitchFamily="18" charset="-127"/>
                <a:cs typeface="+mj-cs"/>
                <a:sym typeface="Gill Sans" pitchFamily="124" charset="0"/>
              </a:rPr>
              <a:t>아동복지학과 홈페이지 </a:t>
            </a:r>
            <a:r>
              <a:rPr kumimoji="0" lang="ko-KR" alt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강원교육모두 Light" panose="02020603020101020101" pitchFamily="18" charset="-127"/>
                <a:ea typeface="강원교육모두 Light" panose="02020603020101020101" pitchFamily="18" charset="-127"/>
                <a:cs typeface="+mj-cs"/>
                <a:sym typeface="Gill Sans" pitchFamily="124" charset="0"/>
              </a:rPr>
              <a:t>공지사항</a:t>
            </a:r>
            <a:endParaRPr kumimoji="0" lang="ko-KR" alt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강원교육모두 Light" panose="02020603020101020101" pitchFamily="18" charset="-127"/>
              <a:ea typeface="강원교육모두 Light" panose="02020603020101020101" pitchFamily="18" charset="-127"/>
              <a:cs typeface="+mj-cs"/>
              <a:sym typeface="Gill Sans" pitchFamily="124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63499" y="63501"/>
            <a:ext cx="12941301" cy="9626600"/>
          </a:xfrm>
          <a:prstGeom prst="rect">
            <a:avLst/>
          </a:prstGeom>
          <a:noFill/>
          <a:ln w="127000">
            <a:solidFill>
              <a:srgbClr val="002D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ko-KR" altLang="en-US">
              <a:latin typeface="강원교육모두 Light" panose="02020603020101020101" pitchFamily="18" charset="-127"/>
              <a:ea typeface="강원교육모두 Light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13722" r="13720"/>
          <a:stretch/>
        </p:blipFill>
        <p:spPr>
          <a:xfrm>
            <a:off x="658006" y="1708448"/>
            <a:ext cx="11752286" cy="7722613"/>
          </a:xfrm>
          <a:prstGeom prst="rect">
            <a:avLst/>
          </a:prstGeom>
        </p:spPr>
      </p:pic>
      <p:pic>
        <p:nvPicPr>
          <p:cNvPr id="5" name="그림 4" descr="ui-05.gif"/>
          <p:cNvPicPr>
            <a:picLocks noChangeAspect="1"/>
          </p:cNvPicPr>
          <p:nvPr/>
        </p:nvPicPr>
        <p:blipFill>
          <a:blip r:embed="rId4" cstate="print"/>
          <a:srcRect l="5550" t="36458" r="42592" b="56250"/>
          <a:stretch>
            <a:fillRect/>
          </a:stretch>
        </p:blipFill>
        <p:spPr>
          <a:xfrm>
            <a:off x="10102800" y="8918123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타원 2"/>
          <p:cNvSpPr/>
          <p:nvPr/>
        </p:nvSpPr>
        <p:spPr bwMode="auto">
          <a:xfrm>
            <a:off x="10246816" y="3580656"/>
            <a:ext cx="1512168" cy="576064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pitchFamily="124" charset="0"/>
              <a:ea typeface="ヒラギノ角ゴ Pro W3" pitchFamily="124" charset="-128"/>
              <a:sym typeface="Gill Sans" pitchFamily="12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3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r="2790" b="5154"/>
          <a:stretch/>
        </p:blipFill>
        <p:spPr>
          <a:xfrm>
            <a:off x="453728" y="1780456"/>
            <a:ext cx="12105874" cy="7474768"/>
          </a:xfrm>
          <a:prstGeom prst="rect">
            <a:avLst/>
          </a:prstGeom>
        </p:spPr>
      </p:pic>
      <p:pic>
        <p:nvPicPr>
          <p:cNvPr id="5" name="그림 4" descr="ui-05.gif"/>
          <p:cNvPicPr>
            <a:picLocks noChangeAspect="1"/>
          </p:cNvPicPr>
          <p:nvPr/>
        </p:nvPicPr>
        <p:blipFill>
          <a:blip r:embed="rId4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제목 2"/>
          <p:cNvSpPr txBox="1">
            <a:spLocks/>
          </p:cNvSpPr>
          <p:nvPr/>
        </p:nvSpPr>
        <p:spPr>
          <a:xfrm>
            <a:off x="-1994544" y="263229"/>
            <a:ext cx="7776864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endParaRPr lang="en-US" altLang="ko-KR" sz="3500" kern="0" noProof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-윤고딕350" panose="02030504000101010101" pitchFamily="18" charset="-127"/>
              <a:ea typeface="-윤고딕350" panose="02030504000101010101" pitchFamily="18" charset="-127"/>
              <a:cs typeface="+mj-cs"/>
            </a:endParaRPr>
          </a:p>
        </p:txBody>
      </p:sp>
      <p:sp>
        <p:nvSpPr>
          <p:cNvPr id="8" name="제목 2"/>
          <p:cNvSpPr txBox="1">
            <a:spLocks/>
          </p:cNvSpPr>
          <p:nvPr/>
        </p:nvSpPr>
        <p:spPr>
          <a:xfrm>
            <a:off x="-2210568" y="263229"/>
            <a:ext cx="7128792" cy="725139"/>
          </a:xfrm>
          <a:prstGeom prst="rect">
            <a:avLst/>
          </a:prstGeo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08서울한강체 L" panose="02020603020101020101" pitchFamily="18" charset="-127"/>
                <a:ea typeface="08서울한강체 L" panose="02020603020101020101" pitchFamily="18" charset="-127"/>
                <a:cs typeface="+mj-cs"/>
                <a:sym typeface="Gill Sans" pitchFamily="124" charset="0"/>
              </a:rPr>
              <a:t>숙명포털</a:t>
            </a:r>
          </a:p>
        </p:txBody>
      </p:sp>
      <p:sp>
        <p:nvSpPr>
          <p:cNvPr id="9" name="타원 8"/>
          <p:cNvSpPr/>
          <p:nvPr/>
        </p:nvSpPr>
        <p:spPr>
          <a:xfrm>
            <a:off x="885776" y="8189168"/>
            <a:ext cx="1656184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-윤고딕350" panose="02030504000101010101" pitchFamily="18" charset="-127"/>
              <a:ea typeface="-윤고딕350" panose="02030504000101010101" pitchFamily="18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2"/>
          <p:cNvSpPr>
            <a:spLocks noGrp="1"/>
          </p:cNvSpPr>
          <p:nvPr>
            <p:ph type="title"/>
          </p:nvPr>
        </p:nvSpPr>
        <p:spPr>
          <a:xfrm>
            <a:off x="-50328" y="196280"/>
            <a:ext cx="3456384" cy="725139"/>
          </a:xfrm>
          <a:noFill/>
          <a:ln/>
          <a:effectLst>
            <a:softEdge rad="317500"/>
          </a:effectLst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Clr>
                <a:schemeClr val="accent2"/>
              </a:buClr>
              <a:defRPr/>
            </a:pPr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학사 안내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09711" y="2788568"/>
            <a:ext cx="12441610" cy="7560840"/>
          </a:xfrm>
        </p:spPr>
        <p:txBody>
          <a:bodyPr>
            <a:noAutofit/>
          </a:bodyPr>
          <a:lstStyle/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석사학위 취득 </a:t>
            </a:r>
            <a:r>
              <a:rPr lang="ko-KR" altLang="en-US" sz="30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흐름표</a:t>
            </a:r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15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24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r>
              <a:rPr lang="ko-KR" altLang="en-US" sz="2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★ 학사 교직 가이드 </a:t>
            </a:r>
            <a:r>
              <a:rPr lang="en-US" altLang="ko-KR" sz="2000" dirty="0" smtClean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17p </a:t>
            </a:r>
            <a:r>
              <a:rPr lang="ko-KR" altLang="en-US" sz="2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참고</a:t>
            </a:r>
            <a:endParaRPr lang="en-US" altLang="ko-KR" sz="2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</a:t>
            </a:r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just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/>
            <a:endParaRPr lang="ko-KR" altLang="en-US" sz="3000" i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</p:txBody>
      </p:sp>
      <p:pic>
        <p:nvPicPr>
          <p:cNvPr id="6" name="그림 5" descr="ui-05.gif"/>
          <p:cNvPicPr>
            <a:picLocks noChangeAspect="1"/>
          </p:cNvPicPr>
          <p:nvPr/>
        </p:nvPicPr>
        <p:blipFill>
          <a:blip r:embed="rId3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831759"/>
              </p:ext>
            </p:extLst>
          </p:nvPr>
        </p:nvGraphicFramePr>
        <p:xfrm>
          <a:off x="381719" y="3921935"/>
          <a:ext cx="12297595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9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0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8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5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218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16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석사학위</a:t>
                      </a:r>
                      <a:endParaRPr lang="en-US" altLang="ko-KR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취득요건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1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학기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2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학기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3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학기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4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학기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5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학기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616">
                <a:tc rowSpan="2">
                  <a:txBody>
                    <a:bodyPr/>
                    <a:lstStyle/>
                    <a:p>
                      <a:pPr marL="0" indent="0" algn="ctr" latinLnBrk="1">
                        <a:buNone/>
                      </a:pPr>
                      <a:endParaRPr lang="en-US" altLang="ko-KR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  <a:p>
                      <a:pPr marL="0" indent="0" algn="ctr" latinLnBrk="1">
                        <a:buNone/>
                      </a:pPr>
                      <a:endParaRPr lang="en-US" altLang="ko-KR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  <a:p>
                      <a:pPr marL="0" indent="0" algn="ctr" latinLnBrk="1">
                        <a:buNone/>
                      </a:pPr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수료학점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endParaRPr lang="en-US" altLang="ko-KR" baseline="0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석사학위 취득 수강신청 </a:t>
                      </a:r>
                      <a:r>
                        <a:rPr lang="en-US" altLang="ko-KR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: </a:t>
                      </a:r>
                      <a:r>
                        <a:rPr lang="ko-KR" altLang="en-US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수강가능학점 </a:t>
                      </a:r>
                      <a:r>
                        <a:rPr lang="en-US" altLang="ko-KR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6</a:t>
                      </a:r>
                      <a:r>
                        <a:rPr lang="ko-KR" altLang="en-US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학점</a:t>
                      </a:r>
                      <a:endParaRPr lang="en-US" altLang="ko-KR" baseline="0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  <a:p>
                      <a:pPr mar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     (</a:t>
                      </a:r>
                      <a:r>
                        <a:rPr lang="ko-KR" altLang="en-US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교직이수자 및 보충학점이수 대상자는 </a:t>
                      </a:r>
                      <a:r>
                        <a:rPr lang="en-US" altLang="ko-KR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10</a:t>
                      </a:r>
                      <a:r>
                        <a:rPr lang="ko-KR" altLang="en-US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학점</a:t>
                      </a:r>
                      <a:r>
                        <a:rPr lang="en-US" altLang="ko-KR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)</a:t>
                      </a: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수료학점 이수</a:t>
                      </a:r>
                      <a:r>
                        <a:rPr lang="en-US" altLang="ko-KR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 (24</a:t>
                      </a:r>
                      <a:r>
                        <a:rPr lang="ko-KR" altLang="en-US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학점</a:t>
                      </a:r>
                      <a:r>
                        <a:rPr lang="en-US" altLang="ko-KR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)</a:t>
                      </a:r>
                    </a:p>
                    <a:p>
                      <a:pPr mar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ko-KR" altLang="en-US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     공통 </a:t>
                      </a:r>
                      <a:r>
                        <a:rPr lang="en-US" altLang="ko-KR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(4</a:t>
                      </a:r>
                      <a:r>
                        <a:rPr lang="ko-KR" altLang="en-US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과목</a:t>
                      </a:r>
                      <a:r>
                        <a:rPr lang="en-US" altLang="ko-KR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) 8</a:t>
                      </a:r>
                      <a:r>
                        <a:rPr lang="ko-KR" altLang="en-US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학점</a:t>
                      </a:r>
                      <a:r>
                        <a:rPr lang="en-US" altLang="ko-KR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, </a:t>
                      </a:r>
                      <a:r>
                        <a:rPr lang="ko-KR" altLang="en-US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전공 </a:t>
                      </a:r>
                      <a:r>
                        <a:rPr lang="en-US" altLang="ko-KR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(8</a:t>
                      </a:r>
                      <a:r>
                        <a:rPr lang="ko-KR" altLang="en-US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과목</a:t>
                      </a:r>
                      <a:r>
                        <a:rPr lang="en-US" altLang="ko-KR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) 16</a:t>
                      </a:r>
                      <a:r>
                        <a:rPr lang="ko-KR" altLang="en-US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학점 </a:t>
                      </a:r>
                      <a:endParaRPr lang="en-US" altLang="ko-KR" baseline="0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  <a:p>
                      <a:pPr mar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학위논문시험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(6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학점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)</a:t>
                      </a:r>
                    </a:p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(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논문연구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, 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논문지도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)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7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학위자격시험</a:t>
                      </a:r>
                      <a:endParaRPr lang="en-US" altLang="ko-KR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추가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6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학점</a:t>
                      </a:r>
                      <a:endParaRPr lang="en-US" altLang="ko-KR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(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전공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2 +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공통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4/ </a:t>
                      </a:r>
                    </a:p>
                    <a:p>
                      <a:pPr algn="ctr" latinLnBrk="1"/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전공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4+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공통</a:t>
                      </a:r>
                      <a:r>
                        <a:rPr lang="en-US" altLang="ko-KR" dirty="0" smtClean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2)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881">
                <a:tc rowSpan="5"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  <a:p>
                      <a:pPr algn="ctr" latinLnBrk="1"/>
                      <a:endParaRPr lang="en-US" altLang="ko-KR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논문학점</a:t>
                      </a:r>
                      <a:endParaRPr lang="en-US" altLang="ko-KR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(6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학점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)</a:t>
                      </a: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취득</a:t>
                      </a:r>
                      <a:endParaRPr lang="en-US" altLang="ko-KR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영어시험 합격</a:t>
                      </a:r>
                      <a:r>
                        <a:rPr lang="en-US" altLang="ko-KR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 (</a:t>
                      </a:r>
                      <a:r>
                        <a:rPr lang="ko-KR" altLang="en-US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재학 중 또는 수료 후 총 </a:t>
                      </a:r>
                      <a:r>
                        <a:rPr lang="en-US" altLang="ko-KR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1</a:t>
                      </a:r>
                      <a:r>
                        <a:rPr lang="ko-KR" altLang="en-US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회</a:t>
                      </a:r>
                      <a:r>
                        <a:rPr lang="en-US" altLang="ko-KR" baseline="0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)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0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4" gridSpan="3"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  <a:p>
                      <a:pPr algn="ctr" latinLnBrk="1"/>
                      <a:endParaRPr lang="en-US" altLang="ko-KR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err="1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프로포절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 참석</a:t>
                      </a:r>
                      <a:endParaRPr lang="en-US" altLang="ko-KR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논문</a:t>
                      </a:r>
                      <a:endParaRPr lang="en-US" altLang="ko-KR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연구계획서</a:t>
                      </a:r>
                      <a:endParaRPr lang="en-US" altLang="ko-KR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입력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논문중간발표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0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논문신청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0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논문심사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0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인쇄본</a:t>
                      </a:r>
                      <a:r>
                        <a:rPr lang="ko-KR" altLang="en-US" dirty="0" smtClean="0">
                          <a:solidFill>
                            <a:schemeClr val="tx1"/>
                          </a:solidFill>
                          <a:latin typeface="강원교육모두 Light" panose="02020603020101020101" pitchFamily="18" charset="-127"/>
                          <a:ea typeface="강원교육모두 Light" panose="02020603020101020101" pitchFamily="18" charset="-127"/>
                        </a:rPr>
                        <a:t> 제출</a:t>
                      </a:r>
                      <a:endParaRPr lang="ko-KR" altLang="en-US" dirty="0">
                        <a:solidFill>
                          <a:schemeClr val="tx1"/>
                        </a:solidFill>
                        <a:latin typeface="강원교육모두 Light" panose="02020603020101020101" pitchFamily="18" charset="-127"/>
                        <a:ea typeface="강원교육모두 Light" panose="0202060302010102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76732" y="1611052"/>
            <a:ext cx="114492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1"/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3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학기 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– 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지도교수 제청 학기</a:t>
            </a:r>
          </a:p>
          <a:p>
            <a:pPr algn="l" latinLnBrk="1"/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   4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학기 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– </a:t>
            </a:r>
            <a:r>
              <a:rPr lang="ko-KR" altLang="en-US" sz="30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프로포절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학기</a:t>
            </a:r>
          </a:p>
          <a:p>
            <a:pPr algn="l" latinLnBrk="1"/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   5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학기 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– 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논문 학기</a:t>
            </a:r>
          </a:p>
          <a:p>
            <a:pPr algn="l" latinLnBrk="1"/>
            <a:endParaRPr lang="ko-KR" altLang="en-US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25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7764" y="2286951"/>
            <a:ext cx="11449272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1"/>
            <a:r>
              <a:rPr lang="ko-KR" altLang="en-US" sz="33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▶ 석사학위 수여요건</a:t>
            </a:r>
            <a:endParaRPr lang="en-US" altLang="ko-KR" sz="33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r>
              <a:rPr lang="en-US" altLang="ko-KR" sz="35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	</a:t>
            </a:r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1.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학위논문 제출</a:t>
            </a:r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en-US" altLang="ko-KR" sz="35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en-US" altLang="ko-KR" sz="35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en-US" altLang="ko-KR" sz="2000" b="1" u="sng" dirty="0">
              <a:solidFill>
                <a:schemeClr val="tx1"/>
              </a:solidFill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lvl="2" algn="l" latinLnBrk="1"/>
            <a:endParaRPr lang="en-US" altLang="ko-KR" sz="1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lvl="2" algn="l" latinLnBrk="1"/>
            <a:endParaRPr lang="en-US" altLang="ko-KR" sz="1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lvl="2" algn="l" latinLnBrk="1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lvl="2" algn="l" latinLnBrk="1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lvl="2" algn="l" latinLnBrk="1"/>
            <a:r>
              <a:rPr lang="en-US" altLang="ko-KR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2.</a:t>
            </a:r>
            <a:r>
              <a:rPr lang="ko-KR" altLang="en-US" sz="30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공통사항</a:t>
            </a:r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lvl="2" algn="l" latinLnBrk="1"/>
            <a:endParaRPr lang="en-US" altLang="ko-KR" sz="30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  <a:p>
            <a:pPr algn="l" latinLnBrk="1"/>
            <a:endParaRPr lang="en-US" altLang="ko-KR" sz="35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t="6097" r="2428" b="69512"/>
          <a:stretch/>
        </p:blipFill>
        <p:spPr>
          <a:xfrm>
            <a:off x="1469964" y="3591240"/>
            <a:ext cx="10217012" cy="207764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t="77705" r="68235"/>
          <a:stretch/>
        </p:blipFill>
        <p:spPr>
          <a:xfrm>
            <a:off x="1469667" y="6399833"/>
            <a:ext cx="4600388" cy="2319309"/>
          </a:xfrm>
          <a:prstGeom prst="rect">
            <a:avLst/>
          </a:prstGeom>
        </p:spPr>
      </p:pic>
      <p:pic>
        <p:nvPicPr>
          <p:cNvPr id="7" name="그림 6" descr="ui-05.gif"/>
          <p:cNvPicPr>
            <a:picLocks noChangeAspect="1"/>
          </p:cNvPicPr>
          <p:nvPr/>
        </p:nvPicPr>
        <p:blipFill>
          <a:blip r:embed="rId4" cstate="print"/>
          <a:srcRect l="5550" t="36458" r="42592" b="56250"/>
          <a:stretch>
            <a:fillRect/>
          </a:stretch>
        </p:blipFill>
        <p:spPr>
          <a:xfrm>
            <a:off x="10138300" y="8909248"/>
            <a:ext cx="2844820" cy="7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제목 2"/>
          <p:cNvSpPr txBox="1">
            <a:spLocks/>
          </p:cNvSpPr>
          <p:nvPr/>
        </p:nvSpPr>
        <p:spPr bwMode="auto">
          <a:xfrm>
            <a:off x="-482376" y="196280"/>
            <a:ext cx="3960440" cy="7251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-윤고딕350" panose="02030504000101010101" pitchFamily="18" charset="-127"/>
                <a:ea typeface="-윤고딕350" panose="02030504000101010101" pitchFamily="18" charset="-127"/>
                <a:cs typeface="+mj-cs"/>
                <a:sym typeface="Gill Sans" pitchFamily="12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pitchFamily="124" charset="0"/>
                <a:ea typeface="ヒラギノ角ゴ Pro W3" pitchFamily="124" charset="-128"/>
                <a:sym typeface="Gill Sans" pitchFamily="12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pitchFamily="124" charset="0"/>
                <a:ea typeface="ヒラギノ角ゴ Pro W3" pitchFamily="124" charset="-128"/>
                <a:sym typeface="Gill Sans" pitchFamily="12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pitchFamily="124" charset="0"/>
                <a:ea typeface="ヒラギノ角ゴ Pro W3" pitchFamily="124" charset="-128"/>
                <a:sym typeface="Gill Sans" pitchFamily="12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pitchFamily="124" charset="0"/>
                <a:ea typeface="ヒラギノ角ゴ Pro W3" pitchFamily="124" charset="-128"/>
                <a:sym typeface="Gill Sans" pitchFamily="12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pitchFamily="124" charset="0"/>
                <a:ea typeface="ヒラギノ角ゴ Pro W3" pitchFamily="124" charset="-128"/>
                <a:sym typeface="Gill Sans" pitchFamily="12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pitchFamily="124" charset="0"/>
                <a:ea typeface="ヒラギノ角ゴ Pro W3" pitchFamily="124" charset="-128"/>
                <a:sym typeface="Gill Sans" pitchFamily="12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pitchFamily="124" charset="0"/>
                <a:ea typeface="ヒラギノ角ゴ Pro W3" pitchFamily="124" charset="-128"/>
                <a:sym typeface="Gill Sans" pitchFamily="12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pitchFamily="124" charset="0"/>
                <a:ea typeface="ヒラギノ角ゴ Pro W3" pitchFamily="124" charset="-128"/>
                <a:sym typeface="Gill Sans" pitchFamily="124" charset="0"/>
              </a:defRPr>
            </a:lvl9pPr>
          </a:lstStyle>
          <a:p>
            <a:pPr fontAlgn="auto">
              <a:spcAft>
                <a:spcPts val="0"/>
              </a:spcAft>
              <a:buClr>
                <a:schemeClr val="accent2"/>
              </a:buClr>
              <a:defRPr/>
            </a:pPr>
            <a:r>
              <a:rPr lang="ko-KR" altLang="en-US" sz="40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한강체 L" panose="02020603020101020101" pitchFamily="18" charset="-127"/>
                <a:ea typeface="08서울한강체 L" panose="02020603020101020101" pitchFamily="18" charset="-127"/>
              </a:rPr>
              <a:t>학사 안내</a:t>
            </a:r>
            <a:endParaRPr lang="ko-KR" alt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한강체 L" panose="02020603020101020101" pitchFamily="18" charset="-127"/>
              <a:ea typeface="08서울한강체 L" panose="0202060302010102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/>
          <a:srcRect l="63132" t="77705" r="9223"/>
          <a:stretch/>
        </p:blipFill>
        <p:spPr>
          <a:xfrm>
            <a:off x="6198403" y="6394707"/>
            <a:ext cx="4240348" cy="2218114"/>
          </a:xfrm>
          <a:prstGeom prst="rect">
            <a:avLst/>
          </a:prstGeom>
        </p:spPr>
      </p:pic>
      <p:cxnSp>
        <p:nvCxnSpPr>
          <p:cNvPr id="3" name="직선 연결선 2"/>
          <p:cNvCxnSpPr/>
          <p:nvPr/>
        </p:nvCxnSpPr>
        <p:spPr bwMode="auto">
          <a:xfrm>
            <a:off x="4547842" y="8909248"/>
            <a:ext cx="1800200" cy="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77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4161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돋움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itchFamily="124" charset="0"/>
            <a:ea typeface="ヒラギノ角ゴ Pro W3" pitchFamily="124" charset="-128"/>
            <a:sym typeface="Gill Sans" pitchFamily="1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itchFamily="124" charset="0"/>
            <a:ea typeface="ヒラギノ角ゴ Pro W3" pitchFamily="124" charset="-128"/>
            <a:sym typeface="Gill Sans" pitchFamily="124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10830</TotalTime>
  <Pages>0</Pages>
  <Words>875</Words>
  <Characters>0</Characters>
  <Application>Microsoft Office PowerPoint</Application>
  <PresentationFormat>사용자 지정</PresentationFormat>
  <Lines>0</Lines>
  <Paragraphs>304</Paragraphs>
  <Slides>27</Slides>
  <Notes>25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9" baseType="lpstr">
      <vt:lpstr>강원교육모두 Light</vt:lpstr>
      <vt:lpstr>Arial</vt:lpstr>
      <vt:lpstr>-윤고딕350</vt:lpstr>
      <vt:lpstr>오아 고딕 Medium</vt:lpstr>
      <vt:lpstr>NanumGothic Bold</vt:lpstr>
      <vt:lpstr>Gill Sans</vt:lpstr>
      <vt:lpstr>ヒラギノ角ゴ Pro W3</vt:lpstr>
      <vt:lpstr>강원교육모두 Bold</vt:lpstr>
      <vt:lpstr>맑은 고딕</vt:lpstr>
      <vt:lpstr>오아 고딕 ExtraBold</vt:lpstr>
      <vt:lpstr>08서울한강체 L</vt:lpstr>
      <vt:lpstr>Title &amp; Subtitle</vt:lpstr>
      <vt:lpstr>숙명여자대학교 교육대학원  유아교육전공 26학년도 전기 신입생 오리엔테이션</vt:lpstr>
      <vt:lpstr>숙명여자대학교 교육대학원  유아교육전공 26학년도 전기 신입생 오리엔테이션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학사 안내</vt:lpstr>
      <vt:lpstr>PowerPoint 프레젠테이션</vt:lpstr>
      <vt:lpstr>학사 안내</vt:lpstr>
      <vt:lpstr>학사 안내</vt:lpstr>
      <vt:lpstr>수강신청 안내</vt:lpstr>
      <vt:lpstr>수강신청 안내</vt:lpstr>
      <vt:lpstr>수강신청 안내</vt:lpstr>
      <vt:lpstr>수강신청 안내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감사합니다.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숙명 블루리본</dc:title>
  <dc:creator>아동복지</dc:creator>
  <cp:lastModifiedBy>숙명여자대학교</cp:lastModifiedBy>
  <cp:revision>1179</cp:revision>
  <cp:lastPrinted>2026-02-10T05:50:04Z</cp:lastPrinted>
  <dcterms:modified xsi:type="dcterms:W3CDTF">2026-02-27T07:09:37Z</dcterms:modified>
</cp:coreProperties>
</file>